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7"/>
  </p:notesMasterIdLst>
  <p:sldIdLst>
    <p:sldId id="398" r:id="rId2"/>
    <p:sldId id="399" r:id="rId3"/>
    <p:sldId id="400" r:id="rId4"/>
    <p:sldId id="401" r:id="rId5"/>
    <p:sldId id="435" r:id="rId6"/>
    <p:sldId id="426" r:id="rId7"/>
    <p:sldId id="431" r:id="rId8"/>
    <p:sldId id="427" r:id="rId9"/>
    <p:sldId id="428" r:id="rId10"/>
    <p:sldId id="436" r:id="rId11"/>
    <p:sldId id="437" r:id="rId12"/>
    <p:sldId id="441" r:id="rId13"/>
    <p:sldId id="442" r:id="rId14"/>
    <p:sldId id="443" r:id="rId15"/>
    <p:sldId id="444" r:id="rId16"/>
    <p:sldId id="445" r:id="rId17"/>
    <p:sldId id="446" r:id="rId18"/>
    <p:sldId id="476" r:id="rId19"/>
    <p:sldId id="447" r:id="rId20"/>
    <p:sldId id="448" r:id="rId21"/>
    <p:sldId id="449" r:id="rId22"/>
    <p:sldId id="450" r:id="rId23"/>
    <p:sldId id="478" r:id="rId24"/>
    <p:sldId id="433" r:id="rId25"/>
    <p:sldId id="51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E2D645-63F9-40E4-A858-AA1BA5F2B148}" type="datetimeFigureOut">
              <a:rPr lang="en-NG" smtClean="0"/>
              <a:t>23/02/2024</a:t>
            </a:fld>
            <a:endParaRPr lang="en-N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4881B0-1BE9-42E2-862A-46C3CACDCE88}" type="slidenum">
              <a:rPr lang="en-NG" smtClean="0"/>
              <a:t>‹#›</a:t>
            </a:fld>
            <a:endParaRPr lang="en-NG"/>
          </a:p>
        </p:txBody>
      </p:sp>
    </p:spTree>
    <p:extLst>
      <p:ext uri="{BB962C8B-B14F-4D97-AF65-F5344CB8AC3E}">
        <p14:creationId xmlns:p14="http://schemas.microsoft.com/office/powerpoint/2010/main" val="328218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98FE3CC7-5190-B8D2-6F87-21C9A8AB52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CECAB3F2-AF35-E960-9895-2221E7B4AE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NG">
                <a:ea typeface="ＭＳ Ｐゴシック" panose="020B0600070205080204" pitchFamily="34" charset="-128"/>
              </a:rPr>
              <a:t>Children will only make progress if their developmental needs are met;</a:t>
            </a:r>
          </a:p>
          <a:p>
            <a:endParaRPr lang="en-US" altLang="en-NG">
              <a:ea typeface="ＭＳ Ｐゴシック" panose="020B0600070205080204" pitchFamily="34" charset="-128"/>
            </a:endParaRPr>
          </a:p>
          <a:p>
            <a:r>
              <a:rPr lang="en-US" altLang="en-NG">
                <a:ea typeface="ＭＳ Ｐゴシック" panose="020B0600070205080204" pitchFamily="34" charset="-128"/>
              </a:rPr>
              <a:t>Knowledge of development helps in making assessments and plans that are appropriate for a child’s age, development and maturity;</a:t>
            </a:r>
          </a:p>
          <a:p>
            <a:endParaRPr lang="en-US" altLang="en-NG">
              <a:ea typeface="ＭＳ Ｐゴシック" panose="020B0600070205080204" pitchFamily="34" charset="-128"/>
            </a:endParaRPr>
          </a:p>
        </p:txBody>
      </p:sp>
      <p:sp>
        <p:nvSpPr>
          <p:cNvPr id="74756" name="Slide Number Placeholder 3">
            <a:extLst>
              <a:ext uri="{FF2B5EF4-FFF2-40B4-BE49-F238E27FC236}">
                <a16:creationId xmlns:a16="http://schemas.microsoft.com/office/drawing/2014/main" id="{3D8C8300-B23D-6505-6396-82855DDA71D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defTabSz="455613"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5613"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5613"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5613"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D1236FF-8B9E-4545-8C24-4F14614FB44F}" type="slidenum">
              <a:rPr lang="en-US" altLang="en-US"/>
              <a:pPr/>
              <a:t>24</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2/23/2024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2/23/2024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2/23/2024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2/23/2024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2/23/2024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2/23/2024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2ACD9-AB10-4F63-C71D-A9891F16E26F}"/>
              </a:ext>
            </a:extLst>
          </p:cNvPr>
          <p:cNvSpPr>
            <a:spLocks noGrp="1"/>
          </p:cNvSpPr>
          <p:nvPr>
            <p:ph type="title"/>
          </p:nvPr>
        </p:nvSpPr>
        <p:spPr>
          <a:xfrm>
            <a:off x="993914" y="2054087"/>
            <a:ext cx="10469216" cy="1749287"/>
          </a:xfrm>
        </p:spPr>
        <p:txBody>
          <a:bodyPr>
            <a:normAutofit/>
          </a:bodyPr>
          <a:lstStyle/>
          <a:p>
            <a:pPr>
              <a:defRPr/>
            </a:pPr>
            <a:r>
              <a:rPr lang="en-US" altLang="en-US" sz="4800" b="1" cap="none" dirty="0">
                <a:solidFill>
                  <a:schemeClr val="tx1"/>
                </a:solidFill>
                <a:ea typeface="ＭＳ Ｐゴシック" panose="020B0600070205080204" pitchFamily="34" charset="-128"/>
              </a:rPr>
              <a:t>WHAT IS CHILD PROTECTION</a:t>
            </a:r>
            <a:r>
              <a:rPr lang="en-US" altLang="en-US" sz="4000" b="1" dirty="0">
                <a:solidFill>
                  <a:schemeClr val="tx1"/>
                </a:solidFill>
                <a:ea typeface="ＭＳ Ｐゴシック" panose="020B0600070205080204" pitchFamily="34" charset="-128"/>
              </a:rPr>
              <a:t>?</a:t>
            </a:r>
            <a:br>
              <a:rPr lang="en-US" altLang="en-US" sz="4000" b="1" dirty="0">
                <a:solidFill>
                  <a:schemeClr val="tx1"/>
                </a:solidFill>
                <a:ea typeface="ＭＳ Ｐゴシック" panose="020B0600070205080204" pitchFamily="34" charset="-128"/>
              </a:rPr>
            </a:br>
            <a:endParaRPr lang="en-US" dirty="0"/>
          </a:p>
        </p:txBody>
      </p:sp>
      <p:sp>
        <p:nvSpPr>
          <p:cNvPr id="30723" name="Text Placeholder 2">
            <a:extLst>
              <a:ext uri="{FF2B5EF4-FFF2-40B4-BE49-F238E27FC236}">
                <a16:creationId xmlns:a16="http://schemas.microsoft.com/office/drawing/2014/main" id="{AC3B0B1D-3890-EAC2-2FE0-BB02AD5CA6C4}"/>
              </a:ext>
            </a:extLst>
          </p:cNvPr>
          <p:cNvSpPr>
            <a:spLocks noGrp="1"/>
          </p:cNvSpPr>
          <p:nvPr>
            <p:ph type="body" idx="1"/>
          </p:nvPr>
        </p:nvSpPr>
        <p:spPr>
          <a:xfrm>
            <a:off x="1974574" y="4214191"/>
            <a:ext cx="9395791" cy="503583"/>
          </a:xfrm>
        </p:spPr>
        <p:txBody>
          <a:bodyPr>
            <a:normAutofit/>
          </a:bodyPr>
          <a:lstStyle/>
          <a:p>
            <a:pPr algn="ctr"/>
            <a:r>
              <a:rPr lang="en-US" sz="2400" i="1" dirty="0">
                <a:solidFill>
                  <a:schemeClr val="tx1"/>
                </a:solidFill>
              </a:rPr>
              <a:t>Presented By Rosemary Adejoh-Adaji</a:t>
            </a:r>
            <a:endParaRPr lang="en-US" altLang="en-US" sz="2400" b="1" i="1" dirty="0">
              <a:solidFill>
                <a:schemeClr val="tx1"/>
              </a:solidFill>
              <a:ea typeface="ＭＳ Ｐゴシック" panose="020B0600070205080204" pitchFamily="34" charset="-128"/>
            </a:endParaRPr>
          </a:p>
        </p:txBody>
      </p:sp>
      <p:pic>
        <p:nvPicPr>
          <p:cNvPr id="7" name="Picture 6">
            <a:extLst>
              <a:ext uri="{FF2B5EF4-FFF2-40B4-BE49-F238E27FC236}">
                <a16:creationId xmlns:a16="http://schemas.microsoft.com/office/drawing/2014/main" id="{AFA15A69-D19F-C02F-E211-F2BE3DDC615D}"/>
              </a:ext>
            </a:extLst>
          </p:cNvPr>
          <p:cNvPicPr>
            <a:picLocks noChangeAspect="1"/>
          </p:cNvPicPr>
          <p:nvPr/>
        </p:nvPicPr>
        <p:blipFill>
          <a:blip r:embed="rId2"/>
          <a:stretch>
            <a:fillRect/>
          </a:stretch>
        </p:blipFill>
        <p:spPr>
          <a:xfrm>
            <a:off x="10301609" y="4967609"/>
            <a:ext cx="1890391" cy="189039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3">
            <a:extLst>
              <a:ext uri="{FF2B5EF4-FFF2-40B4-BE49-F238E27FC236}">
                <a16:creationId xmlns:a16="http://schemas.microsoft.com/office/drawing/2014/main" id="{F9C95868-09AB-482D-DC37-DC4C38608B62}"/>
              </a:ext>
            </a:extLst>
          </p:cNvPr>
          <p:cNvSpPr>
            <a:spLocks noGrp="1"/>
          </p:cNvSpPr>
          <p:nvPr>
            <p:ph type="title"/>
          </p:nvPr>
        </p:nvSpPr>
        <p:spPr>
          <a:xfrm>
            <a:off x="357809" y="622851"/>
            <a:ext cx="11489634" cy="1285461"/>
          </a:xfrm>
        </p:spPr>
        <p:txBody>
          <a:bodyPr>
            <a:normAutofit/>
          </a:bodyPr>
          <a:lstStyle/>
          <a:p>
            <a:r>
              <a:rPr lang="en-US" altLang="en-US" sz="3600" dirty="0">
                <a:solidFill>
                  <a:schemeClr val="tx1"/>
                </a:solidFill>
                <a:ea typeface="ＭＳ Ｐゴシック" panose="020B0600070205080204" pitchFamily="34" charset="-128"/>
              </a:rPr>
              <a:t>EFFECTS OF CHILD ABUSE ON CHILD DEVELOPMENT</a:t>
            </a:r>
          </a:p>
        </p:txBody>
      </p:sp>
      <p:sp>
        <p:nvSpPr>
          <p:cNvPr id="5" name="Content Placeholder 4">
            <a:extLst>
              <a:ext uri="{FF2B5EF4-FFF2-40B4-BE49-F238E27FC236}">
                <a16:creationId xmlns:a16="http://schemas.microsoft.com/office/drawing/2014/main" id="{325627EC-7BD2-0635-67FB-A2F10BCD545D}"/>
              </a:ext>
            </a:extLst>
          </p:cNvPr>
          <p:cNvSpPr>
            <a:spLocks noGrp="1"/>
          </p:cNvSpPr>
          <p:nvPr>
            <p:ph idx="1"/>
          </p:nvPr>
        </p:nvSpPr>
        <p:spPr>
          <a:xfrm>
            <a:off x="821635" y="2160104"/>
            <a:ext cx="11025808" cy="3824772"/>
          </a:xfrm>
        </p:spPr>
        <p:txBody>
          <a:bodyPr>
            <a:normAutofit fontScale="92500" lnSpcReduction="10000"/>
          </a:bodyPr>
          <a:lstStyle/>
          <a:p>
            <a:pPr marL="0" indent="0" algn="just">
              <a:buNone/>
              <a:defRPr/>
            </a:pPr>
            <a:r>
              <a:rPr lang="en-US" sz="3200" dirty="0"/>
              <a:t>All child abuse impairs child development to some degree and may lead to mental health problems in adults.</a:t>
            </a:r>
          </a:p>
          <a:p>
            <a:pPr marL="0" indent="0" algn="just">
              <a:buNone/>
              <a:defRPr/>
            </a:pPr>
            <a:endParaRPr lang="en-US" sz="3200" dirty="0"/>
          </a:p>
          <a:p>
            <a:pPr algn="just">
              <a:defRPr/>
            </a:pPr>
            <a:r>
              <a:rPr lang="en-US" sz="3200" b="1" dirty="0"/>
              <a:t>Physical abuse: </a:t>
            </a:r>
            <a:r>
              <a:rPr lang="en-US" sz="3200" dirty="0"/>
              <a:t>may lead to injury or disability;</a:t>
            </a:r>
          </a:p>
          <a:p>
            <a:pPr algn="just">
              <a:defRPr/>
            </a:pPr>
            <a:endParaRPr lang="en-US" sz="3200" dirty="0"/>
          </a:p>
          <a:p>
            <a:pPr algn="just">
              <a:defRPr/>
            </a:pPr>
            <a:r>
              <a:rPr lang="en-US" sz="3200" b="1" dirty="0"/>
              <a:t>Undesirable and stressful experiences: </a:t>
            </a:r>
            <a:r>
              <a:rPr lang="en-US" sz="3200" dirty="0"/>
              <a:t>may lead to reduced ability to adapt to the everyday challenges of life. </a:t>
            </a:r>
          </a:p>
        </p:txBody>
      </p:sp>
      <p:pic>
        <p:nvPicPr>
          <p:cNvPr id="2" name="Picture 1">
            <a:extLst>
              <a:ext uri="{FF2B5EF4-FFF2-40B4-BE49-F238E27FC236}">
                <a16:creationId xmlns:a16="http://schemas.microsoft.com/office/drawing/2014/main" id="{A7E7C5CA-48AF-3156-9F11-36867DC8454F}"/>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5">
            <a:extLst>
              <a:ext uri="{FF2B5EF4-FFF2-40B4-BE49-F238E27FC236}">
                <a16:creationId xmlns:a16="http://schemas.microsoft.com/office/drawing/2014/main" id="{158ABD56-302F-E4D7-73E0-C259ADC5E6AA}"/>
              </a:ext>
            </a:extLst>
          </p:cNvPr>
          <p:cNvSpPr>
            <a:spLocks noGrp="1"/>
          </p:cNvSpPr>
          <p:nvPr>
            <p:ph type="title"/>
          </p:nvPr>
        </p:nvSpPr>
        <p:spPr>
          <a:xfrm>
            <a:off x="437321" y="1166190"/>
            <a:ext cx="11529391" cy="993913"/>
          </a:xfrm>
        </p:spPr>
        <p:txBody>
          <a:bodyPr>
            <a:normAutofit fontScale="90000"/>
          </a:bodyPr>
          <a:lstStyle/>
          <a:p>
            <a:r>
              <a:rPr lang="en-US" altLang="en-US" dirty="0">
                <a:solidFill>
                  <a:schemeClr val="tx1"/>
                </a:solidFill>
                <a:ea typeface="ＭＳ Ｐゴシック" panose="020B0600070205080204" pitchFamily="34" charset="-128"/>
              </a:rPr>
              <a:t>EFFECTS OF CHILD ABUSE ON CHILD DEVELOPMENT</a:t>
            </a:r>
            <a:endParaRPr lang="en-US" altLang="en-US" dirty="0">
              <a:ea typeface="ＭＳ Ｐゴシック" panose="020B0600070205080204" pitchFamily="34" charset="-128"/>
            </a:endParaRPr>
          </a:p>
        </p:txBody>
      </p:sp>
      <p:sp>
        <p:nvSpPr>
          <p:cNvPr id="7" name="Content Placeholder 6">
            <a:extLst>
              <a:ext uri="{FF2B5EF4-FFF2-40B4-BE49-F238E27FC236}">
                <a16:creationId xmlns:a16="http://schemas.microsoft.com/office/drawing/2014/main" id="{39CD248F-6462-2883-55F6-2FE311D9DFB8}"/>
              </a:ext>
            </a:extLst>
          </p:cNvPr>
          <p:cNvSpPr>
            <a:spLocks noGrp="1"/>
          </p:cNvSpPr>
          <p:nvPr>
            <p:ph idx="1"/>
          </p:nvPr>
        </p:nvSpPr>
        <p:spPr>
          <a:xfrm>
            <a:off x="437322" y="2252869"/>
            <a:ext cx="10893287" cy="3746293"/>
          </a:xfrm>
        </p:spPr>
        <p:txBody>
          <a:bodyPr>
            <a:normAutofit/>
          </a:bodyPr>
          <a:lstStyle/>
          <a:p>
            <a:pPr marL="0" indent="0" algn="just">
              <a:buNone/>
              <a:defRPr/>
            </a:pPr>
            <a:r>
              <a:rPr lang="en-US" sz="3600" b="1" dirty="0"/>
              <a:t>Extreme neglect: </a:t>
            </a:r>
            <a:r>
              <a:rPr lang="en-US" sz="3600" dirty="0"/>
              <a:t>the lack of at least one constant caring adult in the first 2 years of life may lead to emotional disability and failure to thrive. </a:t>
            </a:r>
          </a:p>
          <a:p>
            <a:pPr marL="0" indent="0" algn="just">
              <a:buNone/>
              <a:defRPr/>
            </a:pPr>
            <a:r>
              <a:rPr lang="en-US" sz="3600" dirty="0"/>
              <a:t>Impaired physical and emotional development (malnourishment; opportunity to learn; lack of parental, social and community support);</a:t>
            </a:r>
          </a:p>
        </p:txBody>
      </p:sp>
      <p:pic>
        <p:nvPicPr>
          <p:cNvPr id="2" name="Picture 1">
            <a:extLst>
              <a:ext uri="{FF2B5EF4-FFF2-40B4-BE49-F238E27FC236}">
                <a16:creationId xmlns:a16="http://schemas.microsoft.com/office/drawing/2014/main" id="{49FE86AA-C8D7-7024-D5B7-D63249D91125}"/>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3">
            <a:extLst>
              <a:ext uri="{FF2B5EF4-FFF2-40B4-BE49-F238E27FC236}">
                <a16:creationId xmlns:a16="http://schemas.microsoft.com/office/drawing/2014/main" id="{2ED8FF2F-2742-9C5F-A2ED-117052B020A5}"/>
              </a:ext>
            </a:extLst>
          </p:cNvPr>
          <p:cNvSpPr>
            <a:spLocks noGrp="1"/>
          </p:cNvSpPr>
          <p:nvPr>
            <p:ph type="title"/>
          </p:nvPr>
        </p:nvSpPr>
        <p:spPr>
          <a:xfrm>
            <a:off x="1981200" y="1073425"/>
            <a:ext cx="8229600" cy="808383"/>
          </a:xfrm>
        </p:spPr>
        <p:txBody>
          <a:bodyPr/>
          <a:lstStyle/>
          <a:p>
            <a:r>
              <a:rPr lang="en-US" altLang="en-US" sz="3600" dirty="0">
                <a:ea typeface="ＭＳ Ｐゴシック" panose="020B0600070205080204" pitchFamily="34" charset="-128"/>
              </a:rPr>
              <a:t>CATEGORIES OF CHILD ABUSE</a:t>
            </a:r>
          </a:p>
        </p:txBody>
      </p:sp>
      <p:sp>
        <p:nvSpPr>
          <p:cNvPr id="5" name="Content Placeholder 4">
            <a:extLst>
              <a:ext uri="{FF2B5EF4-FFF2-40B4-BE49-F238E27FC236}">
                <a16:creationId xmlns:a16="http://schemas.microsoft.com/office/drawing/2014/main" id="{FB0D5F0E-0F8C-AA49-E584-37E853B89DE1}"/>
              </a:ext>
            </a:extLst>
          </p:cNvPr>
          <p:cNvSpPr>
            <a:spLocks noGrp="1"/>
          </p:cNvSpPr>
          <p:nvPr>
            <p:ph idx="1"/>
          </p:nvPr>
        </p:nvSpPr>
        <p:spPr/>
        <p:txBody>
          <a:bodyPr/>
          <a:lstStyle/>
          <a:p>
            <a:pPr>
              <a:defRPr/>
            </a:pPr>
            <a:r>
              <a:rPr lang="en-US" sz="4800" dirty="0"/>
              <a:t>Physical abuse</a:t>
            </a:r>
          </a:p>
          <a:p>
            <a:pPr>
              <a:defRPr/>
            </a:pPr>
            <a:r>
              <a:rPr lang="en-US" sz="4800" dirty="0"/>
              <a:t>Emotional abuse</a:t>
            </a:r>
          </a:p>
          <a:p>
            <a:pPr>
              <a:defRPr/>
            </a:pPr>
            <a:r>
              <a:rPr lang="en-US" sz="4800" dirty="0"/>
              <a:t>Neglect</a:t>
            </a:r>
          </a:p>
          <a:p>
            <a:pPr>
              <a:defRPr/>
            </a:pPr>
            <a:r>
              <a:rPr lang="en-US" sz="4800" dirty="0"/>
              <a:t>Sexual abuse and exploitation</a:t>
            </a:r>
          </a:p>
        </p:txBody>
      </p:sp>
      <p:pic>
        <p:nvPicPr>
          <p:cNvPr id="2" name="Picture 1">
            <a:extLst>
              <a:ext uri="{FF2B5EF4-FFF2-40B4-BE49-F238E27FC236}">
                <a16:creationId xmlns:a16="http://schemas.microsoft.com/office/drawing/2014/main" id="{FF3BA128-3A05-8FD1-BA86-32368D8825E3}"/>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3">
            <a:extLst>
              <a:ext uri="{FF2B5EF4-FFF2-40B4-BE49-F238E27FC236}">
                <a16:creationId xmlns:a16="http://schemas.microsoft.com/office/drawing/2014/main" id="{1DAD2FE1-D55E-0C8D-6E09-992F89151A0B}"/>
              </a:ext>
            </a:extLst>
          </p:cNvPr>
          <p:cNvSpPr>
            <a:spLocks noGrp="1"/>
          </p:cNvSpPr>
          <p:nvPr>
            <p:ph type="title"/>
          </p:nvPr>
        </p:nvSpPr>
        <p:spPr>
          <a:xfrm>
            <a:off x="3101009" y="639315"/>
            <a:ext cx="6798365" cy="1375015"/>
          </a:xfrm>
        </p:spPr>
        <p:txBody>
          <a:bodyPr/>
          <a:lstStyle/>
          <a:p>
            <a:pPr algn="ctr"/>
            <a:r>
              <a:rPr lang="en-US" altLang="en-US" dirty="0">
                <a:solidFill>
                  <a:schemeClr val="tx1"/>
                </a:solidFill>
                <a:ea typeface="ＭＳ Ｐゴシック" panose="020B0600070205080204" pitchFamily="34" charset="-128"/>
              </a:rPr>
              <a:t>PHYSICAL ABUSE</a:t>
            </a:r>
          </a:p>
        </p:txBody>
      </p:sp>
      <p:sp>
        <p:nvSpPr>
          <p:cNvPr id="5" name="Content Placeholder 4">
            <a:extLst>
              <a:ext uri="{FF2B5EF4-FFF2-40B4-BE49-F238E27FC236}">
                <a16:creationId xmlns:a16="http://schemas.microsoft.com/office/drawing/2014/main" id="{52976098-A1CD-F63B-6AAC-6BF541F3C77C}"/>
              </a:ext>
            </a:extLst>
          </p:cNvPr>
          <p:cNvSpPr>
            <a:spLocks noGrp="1"/>
          </p:cNvSpPr>
          <p:nvPr>
            <p:ph idx="1"/>
          </p:nvPr>
        </p:nvSpPr>
        <p:spPr/>
        <p:txBody>
          <a:bodyPr/>
          <a:lstStyle/>
          <a:p>
            <a:pPr algn="just">
              <a:defRPr/>
            </a:pPr>
            <a:r>
              <a:rPr lang="en-US" b="1" dirty="0"/>
              <a:t>Hitting, shaking, throwing, poisoning, burning or scalding, drowning, suffocating or otherwise causing physical </a:t>
            </a:r>
            <a:r>
              <a:rPr lang="en-US" b="1" u="sng" dirty="0"/>
              <a:t>harm</a:t>
            </a:r>
            <a:r>
              <a:rPr lang="en-US" b="1" dirty="0"/>
              <a:t> to a child, including by fabricating the symptoms of, or deliberately causing ill health to a child. Including failure to protect a child.</a:t>
            </a:r>
          </a:p>
          <a:p>
            <a:pPr algn="just">
              <a:defRPr/>
            </a:pPr>
            <a:endParaRPr lang="en-US" b="1" dirty="0"/>
          </a:p>
          <a:p>
            <a:pPr algn="just">
              <a:defRPr/>
            </a:pPr>
            <a:r>
              <a:rPr lang="en-US" b="1" dirty="0"/>
              <a:t>Results in a physical injury</a:t>
            </a:r>
            <a:r>
              <a:rPr lang="en-US" dirty="0"/>
              <a:t>.</a:t>
            </a:r>
          </a:p>
        </p:txBody>
      </p:sp>
      <p:pic>
        <p:nvPicPr>
          <p:cNvPr id="2" name="Picture 1">
            <a:extLst>
              <a:ext uri="{FF2B5EF4-FFF2-40B4-BE49-F238E27FC236}">
                <a16:creationId xmlns:a16="http://schemas.microsoft.com/office/drawing/2014/main" id="{407FE790-AFFF-6D16-3B95-5BCE2740401B}"/>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a:extLst>
              <a:ext uri="{FF2B5EF4-FFF2-40B4-BE49-F238E27FC236}">
                <a16:creationId xmlns:a16="http://schemas.microsoft.com/office/drawing/2014/main" id="{6AA5D68E-9F48-E282-ECE1-B5B8792895D1}"/>
              </a:ext>
            </a:extLst>
          </p:cNvPr>
          <p:cNvSpPr>
            <a:spLocks noGrp="1"/>
          </p:cNvSpPr>
          <p:nvPr>
            <p:ph type="title"/>
          </p:nvPr>
        </p:nvSpPr>
        <p:spPr>
          <a:xfrm>
            <a:off x="1981200" y="0"/>
            <a:ext cx="5678488" cy="795338"/>
          </a:xfrm>
        </p:spPr>
        <p:txBody>
          <a:bodyPr/>
          <a:lstStyle/>
          <a:p>
            <a:r>
              <a:rPr lang="en-US" altLang="en-US">
                <a:solidFill>
                  <a:schemeClr val="tx1"/>
                </a:solidFill>
                <a:ea typeface="ＭＳ Ｐゴシック" panose="020B0600070205080204" pitchFamily="34" charset="-128"/>
              </a:rPr>
              <a:t>EMOTIONAL ABUSE</a:t>
            </a:r>
          </a:p>
        </p:txBody>
      </p:sp>
      <p:sp>
        <p:nvSpPr>
          <p:cNvPr id="5" name="Content Placeholder 4">
            <a:extLst>
              <a:ext uri="{FF2B5EF4-FFF2-40B4-BE49-F238E27FC236}">
                <a16:creationId xmlns:a16="http://schemas.microsoft.com/office/drawing/2014/main" id="{B29473A9-4DA3-40A3-5446-40340553AFC2}"/>
              </a:ext>
            </a:extLst>
          </p:cNvPr>
          <p:cNvSpPr>
            <a:spLocks noGrp="1"/>
          </p:cNvSpPr>
          <p:nvPr>
            <p:ph idx="1"/>
          </p:nvPr>
        </p:nvSpPr>
        <p:spPr/>
        <p:txBody>
          <a:bodyPr/>
          <a:lstStyle/>
          <a:p>
            <a:pPr>
              <a:defRPr/>
            </a:pPr>
            <a:r>
              <a:rPr lang="en-US" sz="3600" b="1" dirty="0"/>
              <a:t>The persistent emotional ill-treatment of a child such as to cause severe and persistent adverse effects on the child’s emotional development</a:t>
            </a:r>
          </a:p>
        </p:txBody>
      </p:sp>
      <p:pic>
        <p:nvPicPr>
          <p:cNvPr id="2" name="Picture 1">
            <a:extLst>
              <a:ext uri="{FF2B5EF4-FFF2-40B4-BE49-F238E27FC236}">
                <a16:creationId xmlns:a16="http://schemas.microsoft.com/office/drawing/2014/main" id="{7D1E566E-1CEA-9D92-FF7A-D80DE6AAEB10}"/>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3">
            <a:extLst>
              <a:ext uri="{FF2B5EF4-FFF2-40B4-BE49-F238E27FC236}">
                <a16:creationId xmlns:a16="http://schemas.microsoft.com/office/drawing/2014/main" id="{A677D979-FA87-D676-86F2-9E411ED8F918}"/>
              </a:ext>
            </a:extLst>
          </p:cNvPr>
          <p:cNvSpPr>
            <a:spLocks noGrp="1"/>
          </p:cNvSpPr>
          <p:nvPr>
            <p:ph type="title"/>
          </p:nvPr>
        </p:nvSpPr>
        <p:spPr>
          <a:xfrm>
            <a:off x="1981199" y="639315"/>
            <a:ext cx="6924261" cy="1255745"/>
          </a:xfrm>
        </p:spPr>
        <p:txBody>
          <a:bodyPr/>
          <a:lstStyle/>
          <a:p>
            <a:pPr algn="ctr"/>
            <a:r>
              <a:rPr lang="en-US" altLang="en-US" sz="3600" dirty="0">
                <a:ea typeface="ＭＳ Ｐゴシック" panose="020B0600070205080204" pitchFamily="34" charset="-128"/>
              </a:rPr>
              <a:t>NEGLECT</a:t>
            </a:r>
          </a:p>
        </p:txBody>
      </p:sp>
      <p:sp>
        <p:nvSpPr>
          <p:cNvPr id="5" name="Content Placeholder 4">
            <a:extLst>
              <a:ext uri="{FF2B5EF4-FFF2-40B4-BE49-F238E27FC236}">
                <a16:creationId xmlns:a16="http://schemas.microsoft.com/office/drawing/2014/main" id="{B4231696-C9EE-B45D-A414-BFA30BF73E60}"/>
              </a:ext>
            </a:extLst>
          </p:cNvPr>
          <p:cNvSpPr>
            <a:spLocks noGrp="1"/>
          </p:cNvSpPr>
          <p:nvPr>
            <p:ph idx="1"/>
          </p:nvPr>
        </p:nvSpPr>
        <p:spPr/>
        <p:txBody>
          <a:bodyPr/>
          <a:lstStyle/>
          <a:p>
            <a:pPr>
              <a:defRPr/>
            </a:pPr>
            <a:r>
              <a:rPr lang="en-US" b="1" dirty="0"/>
              <a:t>Persistent and deliberate failure to: Meet a child's basic physical and/or psychological needs, likely to result in the serious impairment of the child’s health or development, such as willfully failing to provide adequate food, shelter, clothing when able to do so.</a:t>
            </a:r>
          </a:p>
          <a:p>
            <a:pPr>
              <a:defRPr/>
            </a:pPr>
            <a:endParaRPr lang="en-US" b="1" dirty="0"/>
          </a:p>
          <a:p>
            <a:pPr>
              <a:defRPr/>
            </a:pPr>
            <a:r>
              <a:rPr lang="en-US" b="1" dirty="0"/>
              <a:t>Also includes neglect of a child’s basic emotional needs.</a:t>
            </a:r>
          </a:p>
        </p:txBody>
      </p:sp>
      <p:pic>
        <p:nvPicPr>
          <p:cNvPr id="2" name="Picture 1">
            <a:extLst>
              <a:ext uri="{FF2B5EF4-FFF2-40B4-BE49-F238E27FC236}">
                <a16:creationId xmlns:a16="http://schemas.microsoft.com/office/drawing/2014/main" id="{08B4B364-35C7-E7C1-7AA8-4E3CC8DD4491}"/>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3">
            <a:extLst>
              <a:ext uri="{FF2B5EF4-FFF2-40B4-BE49-F238E27FC236}">
                <a16:creationId xmlns:a16="http://schemas.microsoft.com/office/drawing/2014/main" id="{DF7AE17E-0405-991E-8BD5-00D0C929E69F}"/>
              </a:ext>
            </a:extLst>
          </p:cNvPr>
          <p:cNvSpPr>
            <a:spLocks noGrp="1"/>
          </p:cNvSpPr>
          <p:nvPr>
            <p:ph type="title"/>
          </p:nvPr>
        </p:nvSpPr>
        <p:spPr>
          <a:xfrm>
            <a:off x="1981200" y="893763"/>
            <a:ext cx="8806070" cy="829019"/>
          </a:xfrm>
        </p:spPr>
        <p:txBody>
          <a:bodyPr/>
          <a:lstStyle/>
          <a:p>
            <a:pPr algn="ctr"/>
            <a:r>
              <a:rPr lang="en-US" altLang="en-US" dirty="0">
                <a:solidFill>
                  <a:schemeClr val="tx1"/>
                </a:solidFill>
                <a:ea typeface="ＭＳ Ｐゴシック" panose="020B0600070205080204" pitchFamily="34" charset="-128"/>
              </a:rPr>
              <a:t>SEXUAL ABUSE</a:t>
            </a:r>
          </a:p>
        </p:txBody>
      </p:sp>
      <p:sp>
        <p:nvSpPr>
          <p:cNvPr id="5" name="Content Placeholder 4">
            <a:extLst>
              <a:ext uri="{FF2B5EF4-FFF2-40B4-BE49-F238E27FC236}">
                <a16:creationId xmlns:a16="http://schemas.microsoft.com/office/drawing/2014/main" id="{8E72872C-787F-170B-203B-150495575134}"/>
              </a:ext>
            </a:extLst>
          </p:cNvPr>
          <p:cNvSpPr>
            <a:spLocks noGrp="1"/>
          </p:cNvSpPr>
          <p:nvPr>
            <p:ph idx="1"/>
          </p:nvPr>
        </p:nvSpPr>
        <p:spPr>
          <a:xfrm>
            <a:off x="490330" y="1934816"/>
            <a:ext cx="11158331" cy="4029421"/>
          </a:xfrm>
        </p:spPr>
        <p:txBody>
          <a:bodyPr/>
          <a:lstStyle/>
          <a:p>
            <a:pPr>
              <a:defRPr/>
            </a:pPr>
            <a:r>
              <a:rPr lang="en-US" sz="3000" b="1" dirty="0"/>
              <a:t>Forcing a child to take part in sexual activities whether or not involving contact;</a:t>
            </a:r>
          </a:p>
          <a:p>
            <a:pPr>
              <a:defRPr/>
            </a:pPr>
            <a:endParaRPr lang="en-US" sz="3000" b="1" dirty="0"/>
          </a:p>
          <a:p>
            <a:pPr>
              <a:defRPr/>
            </a:pPr>
            <a:r>
              <a:rPr lang="en-US" sz="3000" b="1" dirty="0"/>
              <a:t>Exposing children to pornography, either by taking part or viewing it;</a:t>
            </a:r>
          </a:p>
          <a:p>
            <a:pPr>
              <a:defRPr/>
            </a:pPr>
            <a:endParaRPr lang="en-US" sz="3000" b="1" dirty="0"/>
          </a:p>
          <a:p>
            <a:pPr>
              <a:defRPr/>
            </a:pPr>
            <a:r>
              <a:rPr lang="en-US" sz="3000" b="1" dirty="0"/>
              <a:t>Encouraging a child to behave in sexually inappropriate ways;</a:t>
            </a:r>
          </a:p>
          <a:p>
            <a:pPr>
              <a:defRPr/>
            </a:pPr>
            <a:endParaRPr lang="en-US" sz="3000" b="1" dirty="0"/>
          </a:p>
        </p:txBody>
      </p:sp>
      <p:pic>
        <p:nvPicPr>
          <p:cNvPr id="2" name="Picture 1">
            <a:extLst>
              <a:ext uri="{FF2B5EF4-FFF2-40B4-BE49-F238E27FC236}">
                <a16:creationId xmlns:a16="http://schemas.microsoft.com/office/drawing/2014/main" id="{5089B2F1-97FD-BED4-FE09-F6E1ADDE389E}"/>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3">
            <a:extLst>
              <a:ext uri="{FF2B5EF4-FFF2-40B4-BE49-F238E27FC236}">
                <a16:creationId xmlns:a16="http://schemas.microsoft.com/office/drawing/2014/main" id="{B32BC76D-46FA-448A-3FC8-1AC8D3FCFB23}"/>
              </a:ext>
            </a:extLst>
          </p:cNvPr>
          <p:cNvSpPr>
            <a:spLocks noGrp="1"/>
          </p:cNvSpPr>
          <p:nvPr>
            <p:ph type="title"/>
          </p:nvPr>
        </p:nvSpPr>
        <p:spPr>
          <a:xfrm>
            <a:off x="3101008" y="914400"/>
            <a:ext cx="6162261" cy="583096"/>
          </a:xfrm>
        </p:spPr>
        <p:txBody>
          <a:bodyPr>
            <a:normAutofit fontScale="90000"/>
          </a:bodyPr>
          <a:lstStyle/>
          <a:p>
            <a:r>
              <a:rPr lang="en-US" altLang="en-US" dirty="0">
                <a:solidFill>
                  <a:schemeClr val="tx1"/>
                </a:solidFill>
                <a:ea typeface="ＭＳ Ｐゴシック" panose="020B0600070205080204" pitchFamily="34" charset="-128"/>
              </a:rPr>
              <a:t>SEXUAL EXPLOITATION</a:t>
            </a:r>
            <a:endParaRPr lang="en-US" altLang="en-US" dirty="0">
              <a:ea typeface="ＭＳ Ｐゴシック" panose="020B0600070205080204" pitchFamily="34" charset="-128"/>
            </a:endParaRPr>
          </a:p>
        </p:txBody>
      </p:sp>
      <p:sp>
        <p:nvSpPr>
          <p:cNvPr id="5" name="Content Placeholder 4">
            <a:extLst>
              <a:ext uri="{FF2B5EF4-FFF2-40B4-BE49-F238E27FC236}">
                <a16:creationId xmlns:a16="http://schemas.microsoft.com/office/drawing/2014/main" id="{F6DCB391-96EA-0969-85A9-B992B19B78DE}"/>
              </a:ext>
            </a:extLst>
          </p:cNvPr>
          <p:cNvSpPr>
            <a:spLocks noGrp="1"/>
          </p:cNvSpPr>
          <p:nvPr>
            <p:ph idx="1"/>
          </p:nvPr>
        </p:nvSpPr>
        <p:spPr>
          <a:xfrm>
            <a:off x="543339" y="2279374"/>
            <a:ext cx="10919791" cy="3545165"/>
          </a:xfrm>
        </p:spPr>
        <p:txBody>
          <a:bodyPr/>
          <a:lstStyle/>
          <a:p>
            <a:pPr algn="just">
              <a:defRPr/>
            </a:pPr>
            <a:r>
              <a:rPr lang="en-US" sz="3600" dirty="0"/>
              <a:t>Any actual or attempted abuse of a position of vulnerability, differential power, or trust, for sexual purposes, including, but not limited to, profiting monetarily, socially or politically from the sexual exploitation of another.</a:t>
            </a:r>
          </a:p>
        </p:txBody>
      </p:sp>
      <p:pic>
        <p:nvPicPr>
          <p:cNvPr id="2" name="Picture 1">
            <a:extLst>
              <a:ext uri="{FF2B5EF4-FFF2-40B4-BE49-F238E27FC236}">
                <a16:creationId xmlns:a16="http://schemas.microsoft.com/office/drawing/2014/main" id="{DB290B75-6C84-78A8-67B5-4F1ECB665C58}"/>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a:extLst>
              <a:ext uri="{FF2B5EF4-FFF2-40B4-BE49-F238E27FC236}">
                <a16:creationId xmlns:a16="http://schemas.microsoft.com/office/drawing/2014/main" id="{A71FBF0A-E9B2-E5C5-E748-8D686B7F5EF3}"/>
              </a:ext>
            </a:extLst>
          </p:cNvPr>
          <p:cNvSpPr>
            <a:spLocks noGrp="1"/>
          </p:cNvSpPr>
          <p:nvPr>
            <p:ph type="title"/>
          </p:nvPr>
        </p:nvSpPr>
        <p:spPr>
          <a:xfrm>
            <a:off x="1981199" y="371060"/>
            <a:ext cx="7573617" cy="1139688"/>
          </a:xfrm>
        </p:spPr>
        <p:txBody>
          <a:bodyPr>
            <a:normAutofit/>
          </a:bodyPr>
          <a:lstStyle/>
          <a:p>
            <a:pPr algn="ctr"/>
            <a:r>
              <a:rPr lang="en-US" altLang="en-US" sz="3200" dirty="0">
                <a:ea typeface="ＭＳ Ｐゴシック" panose="020B0600070205080204" pitchFamily="34" charset="-128"/>
              </a:rPr>
              <a:t>CHILD ABUSE</a:t>
            </a:r>
          </a:p>
        </p:txBody>
      </p:sp>
      <p:sp>
        <p:nvSpPr>
          <p:cNvPr id="5" name="Content Placeholder 4">
            <a:extLst>
              <a:ext uri="{FF2B5EF4-FFF2-40B4-BE49-F238E27FC236}">
                <a16:creationId xmlns:a16="http://schemas.microsoft.com/office/drawing/2014/main" id="{46E225B1-FED9-54B6-64E8-5ADDDA8DCD3F}"/>
              </a:ext>
            </a:extLst>
          </p:cNvPr>
          <p:cNvSpPr>
            <a:spLocks noGrp="1"/>
          </p:cNvSpPr>
          <p:nvPr>
            <p:ph idx="1"/>
          </p:nvPr>
        </p:nvSpPr>
        <p:spPr>
          <a:xfrm>
            <a:off x="685800" y="2027584"/>
            <a:ext cx="10820400" cy="4191102"/>
          </a:xfrm>
        </p:spPr>
        <p:txBody>
          <a:bodyPr/>
          <a:lstStyle/>
          <a:p>
            <a:pPr algn="just">
              <a:defRPr/>
            </a:pPr>
            <a:r>
              <a:rPr lang="en-US" sz="3200" dirty="0"/>
              <a:t>“Child abuse” or “maltreatment” constitutes ‘all forms of physical and/or emotional ill-treatment, sexual abuse, neglect or negligent treatment or commercial or other exploitation, resulting in actual or potential harm to the child’s health, survival, development or dignity in the context of a relationship of responsibility, trust or power </a:t>
            </a:r>
            <a:r>
              <a:rPr lang="en-US" sz="3200" b="1" dirty="0"/>
              <a:t>(WHO).</a:t>
            </a:r>
          </a:p>
        </p:txBody>
      </p:sp>
      <p:pic>
        <p:nvPicPr>
          <p:cNvPr id="2" name="Picture 1">
            <a:extLst>
              <a:ext uri="{FF2B5EF4-FFF2-40B4-BE49-F238E27FC236}">
                <a16:creationId xmlns:a16="http://schemas.microsoft.com/office/drawing/2014/main" id="{91B25E0C-EDD3-62FB-691C-606759D578F2}"/>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a:extLst>
              <a:ext uri="{FF2B5EF4-FFF2-40B4-BE49-F238E27FC236}">
                <a16:creationId xmlns:a16="http://schemas.microsoft.com/office/drawing/2014/main" id="{F5393617-6E02-5D75-93D4-63B65B6E7649}"/>
              </a:ext>
            </a:extLst>
          </p:cNvPr>
          <p:cNvSpPr>
            <a:spLocks noGrp="1"/>
          </p:cNvSpPr>
          <p:nvPr>
            <p:ph type="title"/>
          </p:nvPr>
        </p:nvSpPr>
        <p:spPr>
          <a:xfrm>
            <a:off x="1981199" y="1285460"/>
            <a:ext cx="8037443" cy="569843"/>
          </a:xfrm>
        </p:spPr>
        <p:txBody>
          <a:bodyPr>
            <a:normAutofit fontScale="90000"/>
          </a:bodyPr>
          <a:lstStyle/>
          <a:p>
            <a:r>
              <a:rPr lang="en-US" altLang="en-US" sz="3600" dirty="0">
                <a:ea typeface="ＭＳ Ｐゴシック" panose="020B0600070205080204" pitchFamily="34" charset="-128"/>
              </a:rPr>
              <a:t>RECOGNIZING PHYSICAL ABUSE</a:t>
            </a:r>
          </a:p>
        </p:txBody>
      </p:sp>
      <p:sp>
        <p:nvSpPr>
          <p:cNvPr id="5" name="Content Placeholder 4">
            <a:extLst>
              <a:ext uri="{FF2B5EF4-FFF2-40B4-BE49-F238E27FC236}">
                <a16:creationId xmlns:a16="http://schemas.microsoft.com/office/drawing/2014/main" id="{4D82B189-D754-65E7-E566-522942264FDF}"/>
              </a:ext>
            </a:extLst>
          </p:cNvPr>
          <p:cNvSpPr>
            <a:spLocks noGrp="1"/>
          </p:cNvSpPr>
          <p:nvPr>
            <p:ph idx="1"/>
          </p:nvPr>
        </p:nvSpPr>
        <p:spPr/>
        <p:txBody>
          <a:bodyPr/>
          <a:lstStyle/>
          <a:p>
            <a:pPr algn="just">
              <a:defRPr/>
            </a:pPr>
            <a:r>
              <a:rPr lang="en-US" sz="3600" dirty="0"/>
              <a:t>Injuries that could only be caused by abuse;</a:t>
            </a:r>
          </a:p>
          <a:p>
            <a:pPr algn="just">
              <a:defRPr/>
            </a:pPr>
            <a:r>
              <a:rPr lang="en-US" sz="3600" dirty="0"/>
              <a:t>Injuries that are ambiguous in their cause;</a:t>
            </a:r>
          </a:p>
          <a:p>
            <a:pPr algn="just">
              <a:defRPr/>
            </a:pPr>
            <a:r>
              <a:rPr lang="en-US" sz="3600" dirty="0"/>
              <a:t>Changes in the </a:t>
            </a:r>
            <a:r>
              <a:rPr lang="en-US" sz="3600" dirty="0" err="1"/>
              <a:t>behaviour</a:t>
            </a:r>
            <a:r>
              <a:rPr lang="en-US" sz="3600" dirty="0"/>
              <a:t> of the child;</a:t>
            </a:r>
          </a:p>
          <a:p>
            <a:pPr algn="just">
              <a:defRPr/>
            </a:pPr>
            <a:r>
              <a:rPr lang="en-US" sz="3600" dirty="0"/>
              <a:t>Explicit or implicit disclosure by the child.</a:t>
            </a:r>
          </a:p>
        </p:txBody>
      </p:sp>
      <p:pic>
        <p:nvPicPr>
          <p:cNvPr id="2" name="Picture 1">
            <a:extLst>
              <a:ext uri="{FF2B5EF4-FFF2-40B4-BE49-F238E27FC236}">
                <a16:creationId xmlns:a16="http://schemas.microsoft.com/office/drawing/2014/main" id="{50721F84-DE9F-32D1-B75D-D65C57D167C7}"/>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4">
            <a:extLst>
              <a:ext uri="{FF2B5EF4-FFF2-40B4-BE49-F238E27FC236}">
                <a16:creationId xmlns:a16="http://schemas.microsoft.com/office/drawing/2014/main" id="{A0AD50E2-83F1-1B6A-C48D-C9F6C840FD4C}"/>
              </a:ext>
            </a:extLst>
          </p:cNvPr>
          <p:cNvSpPr>
            <a:spLocks noGrp="1"/>
          </p:cNvSpPr>
          <p:nvPr>
            <p:ph type="title"/>
          </p:nvPr>
        </p:nvSpPr>
        <p:spPr>
          <a:xfrm>
            <a:off x="3034748" y="1232452"/>
            <a:ext cx="5870712" cy="583096"/>
          </a:xfrm>
        </p:spPr>
        <p:txBody>
          <a:bodyPr>
            <a:normAutofit fontScale="90000"/>
          </a:bodyPr>
          <a:lstStyle/>
          <a:p>
            <a:r>
              <a:rPr lang="en-US" altLang="en-US" sz="3600" dirty="0">
                <a:ea typeface="ＭＳ Ｐゴシック" panose="020B0600070205080204" pitchFamily="34" charset="-128"/>
              </a:rPr>
              <a:t>Child Protection is….</a:t>
            </a:r>
          </a:p>
        </p:txBody>
      </p:sp>
      <p:sp>
        <p:nvSpPr>
          <p:cNvPr id="6" name="Content Placeholder 5">
            <a:extLst>
              <a:ext uri="{FF2B5EF4-FFF2-40B4-BE49-F238E27FC236}">
                <a16:creationId xmlns:a16="http://schemas.microsoft.com/office/drawing/2014/main" id="{02C5625F-EC8C-99E4-0E17-D7D7708CA303}"/>
              </a:ext>
            </a:extLst>
          </p:cNvPr>
          <p:cNvSpPr>
            <a:spLocks noGrp="1"/>
          </p:cNvSpPr>
          <p:nvPr>
            <p:ph idx="1"/>
          </p:nvPr>
        </p:nvSpPr>
        <p:spPr>
          <a:xfrm>
            <a:off x="278296" y="2194560"/>
            <a:ext cx="11608904" cy="4024125"/>
          </a:xfrm>
        </p:spPr>
        <p:txBody>
          <a:bodyPr/>
          <a:lstStyle/>
          <a:p>
            <a:pPr algn="just">
              <a:defRPr/>
            </a:pPr>
            <a:r>
              <a:rPr lang="en-US" sz="2400" dirty="0"/>
              <a:t>Child protection is the process of </a:t>
            </a:r>
            <a:r>
              <a:rPr lang="en-US" sz="2400" b="1" u="sng" dirty="0"/>
              <a:t>protecting individual children identified as either suffering, or likely to suffer, significant harm as a result of abuse or neglect. </a:t>
            </a:r>
          </a:p>
          <a:p>
            <a:pPr marL="0" indent="0" algn="just">
              <a:buNone/>
              <a:defRPr/>
            </a:pPr>
            <a:endParaRPr lang="en-US" sz="2400" dirty="0"/>
          </a:p>
          <a:p>
            <a:pPr algn="just">
              <a:defRPr/>
            </a:pPr>
            <a:r>
              <a:rPr lang="en-US" sz="2400" dirty="0"/>
              <a:t>It involves measures and structures designed to prevent and respond to abuse and neglect.</a:t>
            </a:r>
          </a:p>
          <a:p>
            <a:pPr marL="0" indent="0" algn="just">
              <a:buNone/>
              <a:defRPr/>
            </a:pPr>
            <a:r>
              <a:rPr lang="en-US" dirty="0"/>
              <a:t> </a:t>
            </a:r>
          </a:p>
        </p:txBody>
      </p:sp>
      <p:pic>
        <p:nvPicPr>
          <p:cNvPr id="3" name="Picture 2">
            <a:extLst>
              <a:ext uri="{FF2B5EF4-FFF2-40B4-BE49-F238E27FC236}">
                <a16:creationId xmlns:a16="http://schemas.microsoft.com/office/drawing/2014/main" id="{F6C6F938-3F98-A5C9-6784-25E47C2D6404}"/>
              </a:ext>
            </a:extLst>
          </p:cNvPr>
          <p:cNvPicPr>
            <a:picLocks noChangeAspect="1"/>
          </p:cNvPicPr>
          <p:nvPr/>
        </p:nvPicPr>
        <p:blipFill>
          <a:blip r:embed="rId2"/>
          <a:stretch>
            <a:fillRect/>
          </a:stretch>
        </p:blipFill>
        <p:spPr>
          <a:xfrm>
            <a:off x="9890792" y="4556792"/>
            <a:ext cx="2301208" cy="230120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a:extLst>
              <a:ext uri="{FF2B5EF4-FFF2-40B4-BE49-F238E27FC236}">
                <a16:creationId xmlns:a16="http://schemas.microsoft.com/office/drawing/2014/main" id="{3CCD7775-9122-6B9C-65D9-19B72F265920}"/>
              </a:ext>
            </a:extLst>
          </p:cNvPr>
          <p:cNvSpPr>
            <a:spLocks noGrp="1"/>
          </p:cNvSpPr>
          <p:nvPr>
            <p:ph type="title"/>
          </p:nvPr>
        </p:nvSpPr>
        <p:spPr>
          <a:xfrm>
            <a:off x="1577009" y="1166190"/>
            <a:ext cx="9276521" cy="1028369"/>
          </a:xfrm>
        </p:spPr>
        <p:txBody>
          <a:bodyPr>
            <a:normAutofit/>
          </a:bodyPr>
          <a:lstStyle/>
          <a:p>
            <a:r>
              <a:rPr lang="en-US" altLang="en-US" dirty="0">
                <a:solidFill>
                  <a:schemeClr val="tx1"/>
                </a:solidFill>
                <a:ea typeface="ＭＳ Ｐゴシック" panose="020B0600070205080204" pitchFamily="34" charset="-128"/>
              </a:rPr>
              <a:t>RECOGNIZING EMOTIONAL ABUSE</a:t>
            </a:r>
          </a:p>
        </p:txBody>
      </p:sp>
      <p:sp>
        <p:nvSpPr>
          <p:cNvPr id="5" name="Content Placeholder 4">
            <a:extLst>
              <a:ext uri="{FF2B5EF4-FFF2-40B4-BE49-F238E27FC236}">
                <a16:creationId xmlns:a16="http://schemas.microsoft.com/office/drawing/2014/main" id="{92FC124C-EA8E-2DAD-ACFB-F393AE60D576}"/>
              </a:ext>
            </a:extLst>
          </p:cNvPr>
          <p:cNvSpPr>
            <a:spLocks noGrp="1"/>
          </p:cNvSpPr>
          <p:nvPr>
            <p:ph idx="1"/>
          </p:nvPr>
        </p:nvSpPr>
        <p:spPr>
          <a:xfrm>
            <a:off x="685800" y="2194560"/>
            <a:ext cx="11201400" cy="4024125"/>
          </a:xfrm>
        </p:spPr>
        <p:txBody>
          <a:bodyPr/>
          <a:lstStyle/>
          <a:p>
            <a:pPr algn="just">
              <a:defRPr/>
            </a:pPr>
            <a:r>
              <a:rPr lang="en-US" sz="3200" dirty="0"/>
              <a:t>Lack of praise, encouragement, comfort, love;</a:t>
            </a:r>
          </a:p>
          <a:p>
            <a:pPr algn="just">
              <a:defRPr/>
            </a:pPr>
            <a:r>
              <a:rPr lang="en-US" sz="3200" dirty="0"/>
              <a:t>Lack of proper stimulation, continuity of care;</a:t>
            </a:r>
          </a:p>
          <a:p>
            <a:pPr algn="just">
              <a:defRPr/>
            </a:pPr>
            <a:r>
              <a:rPr lang="en-US" sz="3200" dirty="0"/>
              <a:t>Witnessing family conflicts;</a:t>
            </a:r>
          </a:p>
          <a:p>
            <a:pPr algn="just">
              <a:defRPr/>
            </a:pPr>
            <a:r>
              <a:rPr lang="en-US" sz="3200" dirty="0"/>
              <a:t>Expectations inappropriate to the child’s age and/or developmental ability;</a:t>
            </a:r>
          </a:p>
          <a:p>
            <a:pPr algn="just">
              <a:defRPr/>
            </a:pPr>
            <a:r>
              <a:rPr lang="en-US" sz="3200" dirty="0"/>
              <a:t>Scapegoating; </a:t>
            </a:r>
          </a:p>
          <a:p>
            <a:pPr algn="just">
              <a:defRPr/>
            </a:pPr>
            <a:r>
              <a:rPr lang="en-US" sz="3200" dirty="0"/>
              <a:t>Inappropriate non-physical punishment. </a:t>
            </a:r>
          </a:p>
        </p:txBody>
      </p:sp>
      <p:pic>
        <p:nvPicPr>
          <p:cNvPr id="2" name="Picture 1">
            <a:extLst>
              <a:ext uri="{FF2B5EF4-FFF2-40B4-BE49-F238E27FC236}">
                <a16:creationId xmlns:a16="http://schemas.microsoft.com/office/drawing/2014/main" id="{7589C787-A835-DF3F-6C02-097C772B50F9}"/>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3">
            <a:extLst>
              <a:ext uri="{FF2B5EF4-FFF2-40B4-BE49-F238E27FC236}">
                <a16:creationId xmlns:a16="http://schemas.microsoft.com/office/drawing/2014/main" id="{388E8FA0-8BC7-9534-22D0-B8EDCE3A65C8}"/>
              </a:ext>
            </a:extLst>
          </p:cNvPr>
          <p:cNvSpPr>
            <a:spLocks noGrp="1"/>
          </p:cNvSpPr>
          <p:nvPr>
            <p:ph type="title"/>
          </p:nvPr>
        </p:nvSpPr>
        <p:spPr>
          <a:xfrm>
            <a:off x="1981200" y="887896"/>
            <a:ext cx="7003774" cy="1306664"/>
          </a:xfrm>
        </p:spPr>
        <p:txBody>
          <a:bodyPr/>
          <a:lstStyle/>
          <a:p>
            <a:r>
              <a:rPr lang="en-US" altLang="en-US" sz="3600" dirty="0">
                <a:ea typeface="ＭＳ Ｐゴシック" panose="020B0600070205080204" pitchFamily="34" charset="-128"/>
              </a:rPr>
              <a:t>RECOGNIZING NEGLECT</a:t>
            </a:r>
          </a:p>
        </p:txBody>
      </p:sp>
      <p:sp>
        <p:nvSpPr>
          <p:cNvPr id="5" name="Content Placeholder 4">
            <a:extLst>
              <a:ext uri="{FF2B5EF4-FFF2-40B4-BE49-F238E27FC236}">
                <a16:creationId xmlns:a16="http://schemas.microsoft.com/office/drawing/2014/main" id="{BE2A51A8-4FBE-65D6-04EF-6A5E5CAFA8AE}"/>
              </a:ext>
            </a:extLst>
          </p:cNvPr>
          <p:cNvSpPr>
            <a:spLocks noGrp="1"/>
          </p:cNvSpPr>
          <p:nvPr>
            <p:ph idx="1"/>
          </p:nvPr>
        </p:nvSpPr>
        <p:spPr>
          <a:xfrm>
            <a:off x="685800" y="2194560"/>
            <a:ext cx="10820400" cy="4484536"/>
          </a:xfrm>
        </p:spPr>
        <p:txBody>
          <a:bodyPr>
            <a:normAutofit/>
          </a:bodyPr>
          <a:lstStyle/>
          <a:p>
            <a:pPr algn="just">
              <a:defRPr/>
            </a:pPr>
            <a:r>
              <a:rPr lang="en-US" sz="2800" dirty="0"/>
              <a:t>Indifference to a child’s emotional needs, unresponsiveness to child crying;</a:t>
            </a:r>
          </a:p>
          <a:p>
            <a:pPr algn="just">
              <a:defRPr/>
            </a:pPr>
            <a:r>
              <a:rPr lang="en-US" sz="2800" dirty="0"/>
              <a:t>Failure to provide adequate food and clothing;</a:t>
            </a:r>
          </a:p>
          <a:p>
            <a:pPr algn="just">
              <a:defRPr/>
            </a:pPr>
            <a:r>
              <a:rPr lang="en-US" sz="2800" dirty="0"/>
              <a:t>Failure to provide physical care, shelter, warmth, safety, a routine and consistency, and behavioural boundaries;</a:t>
            </a:r>
          </a:p>
          <a:p>
            <a:pPr algn="just">
              <a:defRPr/>
            </a:pPr>
            <a:r>
              <a:rPr lang="en-US" sz="2800" dirty="0"/>
              <a:t>Failure to try and meet the child’s medical needs;</a:t>
            </a:r>
          </a:p>
          <a:p>
            <a:pPr algn="just">
              <a:defRPr/>
            </a:pPr>
            <a:r>
              <a:rPr lang="en-US" sz="2800" dirty="0"/>
              <a:t>Failing to send a child to school;</a:t>
            </a:r>
          </a:p>
          <a:p>
            <a:pPr algn="just">
              <a:defRPr/>
            </a:pPr>
            <a:r>
              <a:rPr lang="en-US" sz="2800" dirty="0"/>
              <a:t>Children with a disability are hidden/excluded.</a:t>
            </a:r>
          </a:p>
        </p:txBody>
      </p:sp>
      <p:pic>
        <p:nvPicPr>
          <p:cNvPr id="2" name="Picture 1">
            <a:extLst>
              <a:ext uri="{FF2B5EF4-FFF2-40B4-BE49-F238E27FC236}">
                <a16:creationId xmlns:a16="http://schemas.microsoft.com/office/drawing/2014/main" id="{1662C5F2-D434-AC43-7C33-0CA5569735E9}"/>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3">
            <a:extLst>
              <a:ext uri="{FF2B5EF4-FFF2-40B4-BE49-F238E27FC236}">
                <a16:creationId xmlns:a16="http://schemas.microsoft.com/office/drawing/2014/main" id="{32DF547A-EF6C-A20F-D779-06FFE2B4BA7C}"/>
              </a:ext>
            </a:extLst>
          </p:cNvPr>
          <p:cNvSpPr>
            <a:spLocks noGrp="1"/>
          </p:cNvSpPr>
          <p:nvPr>
            <p:ph type="title"/>
          </p:nvPr>
        </p:nvSpPr>
        <p:spPr>
          <a:xfrm>
            <a:off x="503583" y="1166191"/>
            <a:ext cx="11304104" cy="808383"/>
          </a:xfrm>
        </p:spPr>
        <p:txBody>
          <a:bodyPr>
            <a:normAutofit fontScale="90000"/>
          </a:bodyPr>
          <a:lstStyle/>
          <a:p>
            <a:r>
              <a:rPr lang="en-US" altLang="en-US" dirty="0">
                <a:solidFill>
                  <a:schemeClr val="tx1"/>
                </a:solidFill>
                <a:ea typeface="ＭＳ Ｐゴシック" panose="020B0600070205080204" pitchFamily="34" charset="-128"/>
              </a:rPr>
              <a:t>RECOGNISING SEXUAL ABUSE AND EXPLOITATION</a:t>
            </a:r>
          </a:p>
        </p:txBody>
      </p:sp>
      <p:sp>
        <p:nvSpPr>
          <p:cNvPr id="5" name="Content Placeholder 4">
            <a:extLst>
              <a:ext uri="{FF2B5EF4-FFF2-40B4-BE49-F238E27FC236}">
                <a16:creationId xmlns:a16="http://schemas.microsoft.com/office/drawing/2014/main" id="{C45CD42F-8C57-3F43-2964-6894335B1298}"/>
              </a:ext>
            </a:extLst>
          </p:cNvPr>
          <p:cNvSpPr>
            <a:spLocks noGrp="1"/>
          </p:cNvSpPr>
          <p:nvPr>
            <p:ph idx="1"/>
          </p:nvPr>
        </p:nvSpPr>
        <p:spPr>
          <a:xfrm>
            <a:off x="503583" y="2226365"/>
            <a:ext cx="11449877" cy="3780736"/>
          </a:xfrm>
        </p:spPr>
        <p:txBody>
          <a:bodyPr>
            <a:noAutofit/>
          </a:bodyPr>
          <a:lstStyle/>
          <a:p>
            <a:pPr>
              <a:defRPr/>
            </a:pPr>
            <a:r>
              <a:rPr lang="en-US" sz="2400" dirty="0"/>
              <a:t>Disclosure by a child or report by an adult</a:t>
            </a:r>
          </a:p>
          <a:p>
            <a:pPr>
              <a:defRPr/>
            </a:pPr>
            <a:r>
              <a:rPr lang="en-US" sz="2400" dirty="0"/>
              <a:t>Physical symptoms:</a:t>
            </a:r>
          </a:p>
          <a:p>
            <a:pPr lvl="1">
              <a:defRPr/>
            </a:pPr>
            <a:r>
              <a:rPr lang="en-US" sz="2400" dirty="0"/>
              <a:t>Injuries to sexual parts, bleeding, infection.</a:t>
            </a:r>
          </a:p>
          <a:p>
            <a:pPr>
              <a:defRPr/>
            </a:pPr>
            <a:r>
              <a:rPr lang="en-US" sz="2400" dirty="0"/>
              <a:t>Age-inappropriate knowledge about sex:</a:t>
            </a:r>
          </a:p>
          <a:p>
            <a:pPr lvl="1">
              <a:defRPr/>
            </a:pPr>
            <a:r>
              <a:rPr lang="en-US" sz="2400" dirty="0"/>
              <a:t>Hints about sexual activity</a:t>
            </a:r>
          </a:p>
          <a:p>
            <a:pPr lvl="1">
              <a:defRPr/>
            </a:pPr>
            <a:r>
              <a:rPr lang="en-US" sz="2400" dirty="0"/>
              <a:t>Inappropriate behavior</a:t>
            </a:r>
          </a:p>
          <a:p>
            <a:pPr>
              <a:defRPr/>
            </a:pPr>
            <a:r>
              <a:rPr lang="en-US" sz="2400" dirty="0"/>
              <a:t>Behavioral problems such as aggression and anti-social behavior</a:t>
            </a:r>
          </a:p>
          <a:p>
            <a:pPr lvl="1">
              <a:defRPr/>
            </a:pPr>
            <a:r>
              <a:rPr lang="en-US" sz="2400" dirty="0"/>
              <a:t>Mood changes, school refusal;</a:t>
            </a:r>
          </a:p>
          <a:p>
            <a:pPr lvl="1">
              <a:defRPr/>
            </a:pPr>
            <a:r>
              <a:rPr lang="en-US" sz="2400" dirty="0"/>
              <a:t>Bed wetting, nightmares;</a:t>
            </a:r>
          </a:p>
          <a:p>
            <a:pPr lvl="1">
              <a:defRPr/>
            </a:pPr>
            <a:r>
              <a:rPr lang="en-US" sz="2400" dirty="0"/>
              <a:t>Loss of appetite.</a:t>
            </a:r>
          </a:p>
        </p:txBody>
      </p:sp>
      <p:pic>
        <p:nvPicPr>
          <p:cNvPr id="2" name="Picture 1">
            <a:extLst>
              <a:ext uri="{FF2B5EF4-FFF2-40B4-BE49-F238E27FC236}">
                <a16:creationId xmlns:a16="http://schemas.microsoft.com/office/drawing/2014/main" id="{926E94D8-8BE0-1D6B-9DA9-4096CF2F3BE3}"/>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A5C14-0FFE-48B4-9733-A20E4FBD998A}"/>
              </a:ext>
            </a:extLst>
          </p:cNvPr>
          <p:cNvSpPr>
            <a:spLocks noGrp="1"/>
          </p:cNvSpPr>
          <p:nvPr>
            <p:ph type="title"/>
          </p:nvPr>
        </p:nvSpPr>
        <p:spPr>
          <a:xfrm>
            <a:off x="1981199" y="834887"/>
            <a:ext cx="7984435" cy="728869"/>
          </a:xfrm>
        </p:spPr>
        <p:txBody>
          <a:bodyPr/>
          <a:lstStyle/>
          <a:p>
            <a:pPr>
              <a:defRPr/>
            </a:pPr>
            <a:r>
              <a:rPr lang="en-US" sz="3600" dirty="0">
                <a:effectLst>
                  <a:outerShdw blurRad="38100" dist="38100" dir="2700000" algn="tl">
                    <a:srgbClr val="000000">
                      <a:alpha val="43137"/>
                    </a:srgbClr>
                  </a:outerShdw>
                </a:effectLst>
              </a:rPr>
              <a:t>Responding to Abuse</a:t>
            </a:r>
          </a:p>
        </p:txBody>
      </p:sp>
      <p:sp>
        <p:nvSpPr>
          <p:cNvPr id="3" name="Content Placeholder 2">
            <a:extLst>
              <a:ext uri="{FF2B5EF4-FFF2-40B4-BE49-F238E27FC236}">
                <a16:creationId xmlns:a16="http://schemas.microsoft.com/office/drawing/2014/main" id="{D77FAF64-D0F6-F874-58CA-5FE210B66405}"/>
              </a:ext>
            </a:extLst>
          </p:cNvPr>
          <p:cNvSpPr>
            <a:spLocks noGrp="1"/>
          </p:cNvSpPr>
          <p:nvPr>
            <p:ph idx="1"/>
          </p:nvPr>
        </p:nvSpPr>
        <p:spPr>
          <a:xfrm>
            <a:off x="1749425" y="1855303"/>
            <a:ext cx="8707438" cy="3997809"/>
          </a:xfrm>
        </p:spPr>
        <p:txBody>
          <a:bodyPr>
            <a:noAutofit/>
          </a:bodyPr>
          <a:lstStyle/>
          <a:p>
            <a:pPr marL="457200" lvl="1" indent="0">
              <a:buNone/>
              <a:defRPr/>
            </a:pPr>
            <a:r>
              <a:rPr lang="en-US" sz="3600" b="1" u="sng" dirty="0"/>
              <a:t>Once a child is a victim of abuse</a:t>
            </a:r>
            <a:r>
              <a:rPr lang="en-US" sz="3600" dirty="0"/>
              <a:t>:</a:t>
            </a:r>
          </a:p>
          <a:p>
            <a:pPr lvl="1">
              <a:defRPr/>
            </a:pPr>
            <a:r>
              <a:rPr lang="en-US" sz="3600" dirty="0"/>
              <a:t>Identify the child</a:t>
            </a:r>
          </a:p>
          <a:p>
            <a:pPr lvl="1">
              <a:defRPr/>
            </a:pPr>
            <a:r>
              <a:rPr lang="en-US" sz="3600" dirty="0"/>
              <a:t>Assess the needs </a:t>
            </a:r>
          </a:p>
          <a:p>
            <a:pPr lvl="1">
              <a:defRPr/>
            </a:pPr>
            <a:r>
              <a:rPr lang="en-US" sz="3600" dirty="0"/>
              <a:t>Plan the response</a:t>
            </a:r>
          </a:p>
          <a:p>
            <a:pPr lvl="1">
              <a:defRPr/>
            </a:pPr>
            <a:r>
              <a:rPr lang="en-US" sz="3600" dirty="0"/>
              <a:t>Implement the response through direct provision of services or referral to services</a:t>
            </a:r>
          </a:p>
          <a:p>
            <a:pPr marL="457200" lvl="1" indent="0">
              <a:buNone/>
              <a:defRPr/>
            </a:pPr>
            <a:endParaRPr lang="en-US" sz="3200" dirty="0"/>
          </a:p>
        </p:txBody>
      </p:sp>
      <p:pic>
        <p:nvPicPr>
          <p:cNvPr id="4" name="Picture 3">
            <a:extLst>
              <a:ext uri="{FF2B5EF4-FFF2-40B4-BE49-F238E27FC236}">
                <a16:creationId xmlns:a16="http://schemas.microsoft.com/office/drawing/2014/main" id="{87716A57-9E51-CDBA-0A50-F116DFED8C65}"/>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3">
            <a:extLst>
              <a:ext uri="{FF2B5EF4-FFF2-40B4-BE49-F238E27FC236}">
                <a16:creationId xmlns:a16="http://schemas.microsoft.com/office/drawing/2014/main" id="{E96FC61C-BA88-4EFC-8575-A273B9B226BA}"/>
              </a:ext>
            </a:extLst>
          </p:cNvPr>
          <p:cNvSpPr>
            <a:spLocks noGrp="1"/>
          </p:cNvSpPr>
          <p:nvPr>
            <p:ph type="title"/>
          </p:nvPr>
        </p:nvSpPr>
        <p:spPr>
          <a:xfrm>
            <a:off x="251791" y="755374"/>
            <a:ext cx="11781183" cy="1192695"/>
          </a:xfrm>
        </p:spPr>
        <p:txBody>
          <a:bodyPr>
            <a:normAutofit/>
          </a:bodyPr>
          <a:lstStyle/>
          <a:p>
            <a:r>
              <a:rPr lang="en-US" altLang="en-US" sz="3200" dirty="0">
                <a:solidFill>
                  <a:schemeClr val="tx1"/>
                </a:solidFill>
                <a:ea typeface="ＭＳ Ｐゴシック" panose="020B0600070205080204" pitchFamily="34" charset="-128"/>
              </a:rPr>
              <a:t>UNDERSTANDING DIVERSITY IN CHILD PROTECTION</a:t>
            </a:r>
          </a:p>
        </p:txBody>
      </p:sp>
      <p:sp>
        <p:nvSpPr>
          <p:cNvPr id="5" name="Content Placeholder 4">
            <a:extLst>
              <a:ext uri="{FF2B5EF4-FFF2-40B4-BE49-F238E27FC236}">
                <a16:creationId xmlns:a16="http://schemas.microsoft.com/office/drawing/2014/main" id="{00373A4F-AA6F-51A3-9D26-6AF6BB7D6384}"/>
              </a:ext>
            </a:extLst>
          </p:cNvPr>
          <p:cNvSpPr>
            <a:spLocks noGrp="1"/>
          </p:cNvSpPr>
          <p:nvPr>
            <p:ph idx="1"/>
          </p:nvPr>
        </p:nvSpPr>
        <p:spPr/>
        <p:txBody>
          <a:bodyPr/>
          <a:lstStyle/>
          <a:p>
            <a:pPr>
              <a:defRPr/>
            </a:pPr>
            <a:r>
              <a:rPr lang="en-US" dirty="0"/>
              <a:t>GENDER </a:t>
            </a:r>
          </a:p>
          <a:p>
            <a:pPr>
              <a:defRPr/>
            </a:pPr>
            <a:r>
              <a:rPr lang="en-US" dirty="0"/>
              <a:t>AGE</a:t>
            </a:r>
          </a:p>
          <a:p>
            <a:pPr>
              <a:defRPr/>
            </a:pPr>
            <a:r>
              <a:rPr lang="en-US" dirty="0"/>
              <a:t>RELIGION</a:t>
            </a:r>
          </a:p>
          <a:p>
            <a:pPr>
              <a:defRPr/>
            </a:pPr>
            <a:r>
              <a:rPr lang="en-US" dirty="0"/>
              <a:t>DISABILITY</a:t>
            </a:r>
          </a:p>
          <a:p>
            <a:pPr>
              <a:defRPr/>
            </a:pPr>
            <a:r>
              <a:rPr lang="en-US" dirty="0"/>
              <a:t>BEHAVIORAL CONDITIONS SUCH AS PTSD, </a:t>
            </a:r>
          </a:p>
          <a:p>
            <a:pPr>
              <a:defRPr/>
            </a:pPr>
            <a:r>
              <a:rPr lang="en-US" dirty="0"/>
              <a:t>ECONOMIC AND SOCIAL ADVANTAGES AND DISADVANTAGES</a:t>
            </a:r>
          </a:p>
          <a:p>
            <a:pPr>
              <a:defRPr/>
            </a:pPr>
            <a:endParaRPr lang="en-US" dirty="0"/>
          </a:p>
          <a:p>
            <a:pPr>
              <a:defRPr/>
            </a:pPr>
            <a:endParaRPr lang="en-US" dirty="0"/>
          </a:p>
          <a:p>
            <a:pPr>
              <a:defRPr/>
            </a:pPr>
            <a:endParaRPr lang="en-US" dirty="0"/>
          </a:p>
        </p:txBody>
      </p:sp>
      <p:pic>
        <p:nvPicPr>
          <p:cNvPr id="2" name="Picture 1">
            <a:extLst>
              <a:ext uri="{FF2B5EF4-FFF2-40B4-BE49-F238E27FC236}">
                <a16:creationId xmlns:a16="http://schemas.microsoft.com/office/drawing/2014/main" id="{5335CAAC-C61A-FAA2-1A45-5371B1DBA3AC}"/>
              </a:ext>
            </a:extLst>
          </p:cNvPr>
          <p:cNvPicPr>
            <a:picLocks noChangeAspect="1"/>
          </p:cNvPicPr>
          <p:nvPr/>
        </p:nvPicPr>
        <p:blipFill>
          <a:blip r:embed="rId3"/>
          <a:stretch>
            <a:fillRect/>
          </a:stretch>
        </p:blipFill>
        <p:spPr>
          <a:xfrm>
            <a:off x="10429461" y="5303656"/>
            <a:ext cx="1572337" cy="157233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968CC-A7BC-1EB9-D9F1-13B201E9B751}"/>
              </a:ext>
            </a:extLst>
          </p:cNvPr>
          <p:cNvSpPr>
            <a:spLocks noGrp="1"/>
          </p:cNvSpPr>
          <p:nvPr>
            <p:ph type="title"/>
          </p:nvPr>
        </p:nvSpPr>
        <p:spPr>
          <a:xfrm>
            <a:off x="4691271" y="5088835"/>
            <a:ext cx="5327442" cy="680141"/>
          </a:xfrm>
        </p:spPr>
        <p:txBody>
          <a:bodyPr/>
          <a:lstStyle/>
          <a:p>
            <a:pPr>
              <a:defRPr/>
            </a:pPr>
            <a:endParaRPr lang="en-US" dirty="0"/>
          </a:p>
        </p:txBody>
      </p:sp>
      <p:sp>
        <p:nvSpPr>
          <p:cNvPr id="55299" name="Text Placeholder 2">
            <a:extLst>
              <a:ext uri="{FF2B5EF4-FFF2-40B4-BE49-F238E27FC236}">
                <a16:creationId xmlns:a16="http://schemas.microsoft.com/office/drawing/2014/main" id="{0C87A939-A44C-E9E4-F789-CA7AD416B942}"/>
              </a:ext>
            </a:extLst>
          </p:cNvPr>
          <p:cNvSpPr>
            <a:spLocks noGrp="1"/>
          </p:cNvSpPr>
          <p:nvPr>
            <p:ph type="body" idx="1"/>
          </p:nvPr>
        </p:nvSpPr>
        <p:spPr>
          <a:xfrm>
            <a:off x="1024467" y="2133601"/>
            <a:ext cx="10490200" cy="940904"/>
          </a:xfrm>
        </p:spPr>
        <p:txBody>
          <a:bodyPr>
            <a:normAutofit fontScale="92500" lnSpcReduction="10000"/>
          </a:bodyPr>
          <a:lstStyle/>
          <a:p>
            <a:pPr algn="ctr"/>
            <a:r>
              <a:rPr lang="en-US" altLang="en-NG" sz="7200" b="1" dirty="0">
                <a:solidFill>
                  <a:schemeClr val="tx1"/>
                </a:solidFill>
                <a:ea typeface="ＭＳ Ｐゴシック" panose="020B0600070205080204" pitchFamily="34" charset="-128"/>
              </a:rPr>
              <a:t>THANK YOU</a:t>
            </a:r>
          </a:p>
        </p:txBody>
      </p:sp>
      <p:pic>
        <p:nvPicPr>
          <p:cNvPr id="3" name="Picture 2">
            <a:extLst>
              <a:ext uri="{FF2B5EF4-FFF2-40B4-BE49-F238E27FC236}">
                <a16:creationId xmlns:a16="http://schemas.microsoft.com/office/drawing/2014/main" id="{952C999A-92DC-6C2A-7ACF-4D32CBBCCF7A}"/>
              </a:ext>
            </a:extLst>
          </p:cNvPr>
          <p:cNvPicPr>
            <a:picLocks noChangeAspect="1"/>
          </p:cNvPicPr>
          <p:nvPr/>
        </p:nvPicPr>
        <p:blipFill>
          <a:blip r:embed="rId2"/>
          <a:stretch>
            <a:fillRect/>
          </a:stretch>
        </p:blipFill>
        <p:spPr>
          <a:xfrm>
            <a:off x="3594695" y="3429000"/>
            <a:ext cx="6424017" cy="344699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a:extLst>
              <a:ext uri="{FF2B5EF4-FFF2-40B4-BE49-F238E27FC236}">
                <a16:creationId xmlns:a16="http://schemas.microsoft.com/office/drawing/2014/main" id="{A37F978D-AA7B-52D9-B691-8F2EC73468B4}"/>
              </a:ext>
            </a:extLst>
          </p:cNvPr>
          <p:cNvSpPr>
            <a:spLocks noGrp="1"/>
          </p:cNvSpPr>
          <p:nvPr>
            <p:ph type="title"/>
          </p:nvPr>
        </p:nvSpPr>
        <p:spPr>
          <a:xfrm>
            <a:off x="3286539" y="927652"/>
            <a:ext cx="7142922" cy="609600"/>
          </a:xfrm>
        </p:spPr>
        <p:txBody>
          <a:bodyPr>
            <a:normAutofit fontScale="90000"/>
          </a:bodyPr>
          <a:lstStyle/>
          <a:p>
            <a:r>
              <a:rPr lang="en-US" altLang="en-US" dirty="0">
                <a:ea typeface="ＭＳ Ｐゴシック" panose="020B0600070205080204" pitchFamily="34" charset="-128"/>
              </a:rPr>
              <a:t>Child Safeguarding is…</a:t>
            </a:r>
          </a:p>
        </p:txBody>
      </p:sp>
      <p:sp>
        <p:nvSpPr>
          <p:cNvPr id="5" name="Content Placeholder 4">
            <a:extLst>
              <a:ext uri="{FF2B5EF4-FFF2-40B4-BE49-F238E27FC236}">
                <a16:creationId xmlns:a16="http://schemas.microsoft.com/office/drawing/2014/main" id="{2FD1892C-C038-02B4-432D-1F57DA0EC7BB}"/>
              </a:ext>
            </a:extLst>
          </p:cNvPr>
          <p:cNvSpPr>
            <a:spLocks noGrp="1"/>
          </p:cNvSpPr>
          <p:nvPr>
            <p:ph idx="1"/>
          </p:nvPr>
        </p:nvSpPr>
        <p:spPr/>
        <p:txBody>
          <a:bodyPr/>
          <a:lstStyle/>
          <a:p>
            <a:pPr algn="just">
              <a:defRPr/>
            </a:pPr>
            <a:r>
              <a:rPr lang="en-US" sz="3200" dirty="0"/>
              <a:t>The promotion of the welfare of children by:</a:t>
            </a:r>
          </a:p>
          <a:p>
            <a:pPr lvl="2" algn="just">
              <a:defRPr/>
            </a:pPr>
            <a:r>
              <a:rPr lang="en-US" sz="3200" dirty="0"/>
              <a:t>protecting them from maltreatment</a:t>
            </a:r>
          </a:p>
          <a:p>
            <a:pPr lvl="2" algn="just">
              <a:defRPr/>
            </a:pPr>
            <a:r>
              <a:rPr lang="en-US" sz="3200" dirty="0"/>
              <a:t>preventing their impairment or risks to their health or development</a:t>
            </a:r>
          </a:p>
          <a:p>
            <a:pPr lvl="2" algn="just">
              <a:defRPr/>
            </a:pPr>
            <a:r>
              <a:rPr lang="en-US" sz="3200" dirty="0"/>
              <a:t>Ensuring that they are growing up in circumstances consistent with the provision of safe and effective care.</a:t>
            </a:r>
          </a:p>
        </p:txBody>
      </p:sp>
      <p:pic>
        <p:nvPicPr>
          <p:cNvPr id="3" name="Picture 2">
            <a:extLst>
              <a:ext uri="{FF2B5EF4-FFF2-40B4-BE49-F238E27FC236}">
                <a16:creationId xmlns:a16="http://schemas.microsoft.com/office/drawing/2014/main" id="{D7057C62-6E48-A12B-FDCC-A3A5B0D3B823}"/>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a:extLst>
              <a:ext uri="{FF2B5EF4-FFF2-40B4-BE49-F238E27FC236}">
                <a16:creationId xmlns:a16="http://schemas.microsoft.com/office/drawing/2014/main" id="{CF6A0EE3-C644-84ED-D091-249449CA33F2}"/>
              </a:ext>
            </a:extLst>
          </p:cNvPr>
          <p:cNvSpPr>
            <a:spLocks noGrp="1"/>
          </p:cNvSpPr>
          <p:nvPr>
            <p:ph type="title"/>
          </p:nvPr>
        </p:nvSpPr>
        <p:spPr>
          <a:xfrm>
            <a:off x="1696279" y="1113182"/>
            <a:ext cx="9342782" cy="742121"/>
          </a:xfrm>
        </p:spPr>
        <p:txBody>
          <a:bodyPr>
            <a:normAutofit fontScale="90000"/>
          </a:bodyPr>
          <a:lstStyle/>
          <a:p>
            <a:pPr algn="ctr"/>
            <a:r>
              <a:rPr lang="en-US" altLang="en-US" sz="3600" b="1" dirty="0">
                <a:ea typeface="ＭＳ Ｐゴシック" panose="020B0600070205080204" pitchFamily="34" charset="-128"/>
              </a:rPr>
              <a:t>Child Protection vs Child Safeguarding</a:t>
            </a:r>
          </a:p>
        </p:txBody>
      </p:sp>
      <p:sp>
        <p:nvSpPr>
          <p:cNvPr id="5" name="Content Placeholder 4">
            <a:extLst>
              <a:ext uri="{FF2B5EF4-FFF2-40B4-BE49-F238E27FC236}">
                <a16:creationId xmlns:a16="http://schemas.microsoft.com/office/drawing/2014/main" id="{EAAA7121-93DF-CC94-643D-BAF180FEA766}"/>
              </a:ext>
            </a:extLst>
          </p:cNvPr>
          <p:cNvSpPr>
            <a:spLocks noGrp="1"/>
          </p:cNvSpPr>
          <p:nvPr>
            <p:ph idx="1"/>
          </p:nvPr>
        </p:nvSpPr>
        <p:spPr>
          <a:xfrm>
            <a:off x="397565" y="2027582"/>
            <a:ext cx="11582399" cy="4240695"/>
          </a:xfrm>
        </p:spPr>
        <p:txBody>
          <a:bodyPr/>
          <a:lstStyle/>
          <a:p>
            <a:pPr algn="just">
              <a:defRPr/>
            </a:pPr>
            <a:r>
              <a:rPr lang="en-US" sz="2700" dirty="0"/>
              <a:t>Child protection is a part of Child safeguarding/welfare promotion. </a:t>
            </a:r>
          </a:p>
          <a:p>
            <a:pPr algn="just">
              <a:defRPr/>
            </a:pPr>
            <a:r>
              <a:rPr lang="en-US" sz="2700" b="1" u="sng" dirty="0"/>
              <a:t>CP</a:t>
            </a:r>
            <a:r>
              <a:rPr lang="en-US" sz="2700" dirty="0"/>
              <a:t> refers to the activity that is undertaken to protect </a:t>
            </a:r>
            <a:r>
              <a:rPr lang="en-US" sz="2700" u="sng" dirty="0"/>
              <a:t>specific children </a:t>
            </a:r>
            <a:r>
              <a:rPr lang="en-US" sz="2700" dirty="0"/>
              <a:t>who are suffering, or are likely to suffer, significant harm.</a:t>
            </a:r>
          </a:p>
          <a:p>
            <a:pPr algn="just">
              <a:defRPr/>
            </a:pPr>
            <a:r>
              <a:rPr lang="en-US" sz="2700" dirty="0"/>
              <a:t>Effective child protection is essential as part of wider work to safeguard and promote the welfare of children. </a:t>
            </a:r>
          </a:p>
          <a:p>
            <a:pPr algn="just">
              <a:defRPr/>
            </a:pPr>
            <a:r>
              <a:rPr lang="en-US" sz="2700" dirty="0"/>
              <a:t>When institutions and individuals aim to proactively safeguard and promote the welfare of children, the need for action to protect children from harm is reduced. </a:t>
            </a:r>
          </a:p>
        </p:txBody>
      </p:sp>
      <p:pic>
        <p:nvPicPr>
          <p:cNvPr id="2" name="Picture 1">
            <a:extLst>
              <a:ext uri="{FF2B5EF4-FFF2-40B4-BE49-F238E27FC236}">
                <a16:creationId xmlns:a16="http://schemas.microsoft.com/office/drawing/2014/main" id="{6818D6A7-ABC3-EE51-5118-47894C0254AA}"/>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a:extLst>
              <a:ext uri="{FF2B5EF4-FFF2-40B4-BE49-F238E27FC236}">
                <a16:creationId xmlns:a16="http://schemas.microsoft.com/office/drawing/2014/main" id="{35753A5A-2BC6-FC87-756A-25E294DBF7A7}"/>
              </a:ext>
            </a:extLst>
          </p:cNvPr>
          <p:cNvSpPr>
            <a:spLocks noGrp="1"/>
          </p:cNvSpPr>
          <p:nvPr>
            <p:ph type="title"/>
          </p:nvPr>
        </p:nvSpPr>
        <p:spPr>
          <a:xfrm>
            <a:off x="1948070" y="1113183"/>
            <a:ext cx="8839200" cy="516834"/>
          </a:xfrm>
        </p:spPr>
        <p:txBody>
          <a:bodyPr>
            <a:normAutofit fontScale="90000"/>
          </a:bodyPr>
          <a:lstStyle/>
          <a:p>
            <a:r>
              <a:rPr lang="en-US" altLang="en-US" dirty="0">
                <a:ea typeface="ＭＳ Ｐゴシック" panose="020B0600070205080204" pitchFamily="34" charset="-128"/>
              </a:rPr>
              <a:t>PRINCIPLES OF CHILD PROTECTION</a:t>
            </a:r>
          </a:p>
        </p:txBody>
      </p:sp>
      <p:sp>
        <p:nvSpPr>
          <p:cNvPr id="5" name="Content Placeholder 4">
            <a:extLst>
              <a:ext uri="{FF2B5EF4-FFF2-40B4-BE49-F238E27FC236}">
                <a16:creationId xmlns:a16="http://schemas.microsoft.com/office/drawing/2014/main" id="{F806225F-C6CC-01B6-1406-E418CDBA59C7}"/>
              </a:ext>
            </a:extLst>
          </p:cNvPr>
          <p:cNvSpPr>
            <a:spLocks noGrp="1"/>
          </p:cNvSpPr>
          <p:nvPr>
            <p:ph idx="1"/>
          </p:nvPr>
        </p:nvSpPr>
        <p:spPr>
          <a:xfrm>
            <a:off x="437322" y="2040834"/>
            <a:ext cx="11317356" cy="3972615"/>
          </a:xfrm>
        </p:spPr>
        <p:txBody>
          <a:bodyPr/>
          <a:lstStyle/>
          <a:p>
            <a:pPr marL="0" indent="0">
              <a:buNone/>
              <a:defRPr/>
            </a:pPr>
            <a:r>
              <a:rPr lang="en-US" b="1" dirty="0"/>
              <a:t>4 specific rights are referred to as the ‘guiding principles’ of the CRC (</a:t>
            </a:r>
            <a:r>
              <a:rPr lang="en-US" b="1" dirty="0" err="1"/>
              <a:t>a.k.a</a:t>
            </a:r>
            <a:r>
              <a:rPr lang="en-US" b="1" dirty="0"/>
              <a:t> the general principles), these are:</a:t>
            </a:r>
          </a:p>
          <a:p>
            <a:pPr marL="0" indent="0">
              <a:buNone/>
              <a:defRPr/>
            </a:pPr>
            <a:endParaRPr lang="en-US" b="1" dirty="0"/>
          </a:p>
          <a:p>
            <a:pPr lvl="1" algn="just">
              <a:defRPr/>
            </a:pPr>
            <a:r>
              <a:rPr lang="en-US" sz="2800" dirty="0"/>
              <a:t>The right to non-discrimination </a:t>
            </a:r>
            <a:r>
              <a:rPr lang="en-US" b="1" dirty="0"/>
              <a:t>(Article 2)</a:t>
            </a:r>
          </a:p>
          <a:p>
            <a:pPr lvl="1">
              <a:defRPr/>
            </a:pPr>
            <a:r>
              <a:rPr lang="en-US" sz="2800" dirty="0"/>
              <a:t> That the best interests of the child shall be a primary consideration in all matters affecting children </a:t>
            </a:r>
            <a:r>
              <a:rPr lang="en-US" b="1" dirty="0"/>
              <a:t>(Article 3.1)</a:t>
            </a:r>
          </a:p>
          <a:p>
            <a:pPr lvl="1">
              <a:defRPr/>
            </a:pPr>
            <a:r>
              <a:rPr lang="en-US" sz="2800" dirty="0"/>
              <a:t>The right to life, survival and development </a:t>
            </a:r>
            <a:r>
              <a:rPr lang="en-US" b="1" dirty="0"/>
              <a:t>(Article 6)</a:t>
            </a:r>
          </a:p>
          <a:p>
            <a:pPr lvl="1">
              <a:defRPr/>
            </a:pPr>
            <a:r>
              <a:rPr lang="en-US" sz="2800" dirty="0"/>
              <a:t>The right to be heard </a:t>
            </a:r>
            <a:r>
              <a:rPr lang="en-US" b="1" dirty="0"/>
              <a:t>(Article 12)</a:t>
            </a:r>
          </a:p>
        </p:txBody>
      </p:sp>
      <p:pic>
        <p:nvPicPr>
          <p:cNvPr id="2" name="Picture 1">
            <a:extLst>
              <a:ext uri="{FF2B5EF4-FFF2-40B4-BE49-F238E27FC236}">
                <a16:creationId xmlns:a16="http://schemas.microsoft.com/office/drawing/2014/main" id="{45CA6510-260A-068B-5775-C984B381BDBE}"/>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a:extLst>
              <a:ext uri="{FF2B5EF4-FFF2-40B4-BE49-F238E27FC236}">
                <a16:creationId xmlns:a16="http://schemas.microsoft.com/office/drawing/2014/main" id="{DDD1B3A9-FBB3-50DB-AA1F-F456A21A12EA}"/>
              </a:ext>
            </a:extLst>
          </p:cNvPr>
          <p:cNvSpPr>
            <a:spLocks noGrp="1"/>
          </p:cNvSpPr>
          <p:nvPr>
            <p:ph type="title"/>
          </p:nvPr>
        </p:nvSpPr>
        <p:spPr>
          <a:xfrm>
            <a:off x="1981200" y="954156"/>
            <a:ext cx="8229600" cy="940905"/>
          </a:xfrm>
        </p:spPr>
        <p:txBody>
          <a:bodyPr/>
          <a:lstStyle/>
          <a:p>
            <a:r>
              <a:rPr lang="en-US" altLang="en-US" sz="3200" dirty="0">
                <a:ea typeface="ＭＳ Ｐゴシック" panose="020B0600070205080204" pitchFamily="34" charset="-128"/>
              </a:rPr>
              <a:t>Best Interest of the child principle</a:t>
            </a:r>
          </a:p>
        </p:txBody>
      </p:sp>
      <p:sp>
        <p:nvSpPr>
          <p:cNvPr id="5" name="Content Placeholder 4">
            <a:extLst>
              <a:ext uri="{FF2B5EF4-FFF2-40B4-BE49-F238E27FC236}">
                <a16:creationId xmlns:a16="http://schemas.microsoft.com/office/drawing/2014/main" id="{8965210F-4347-27DA-C88D-EB0D8DC1EF6D}"/>
              </a:ext>
            </a:extLst>
          </p:cNvPr>
          <p:cNvSpPr>
            <a:spLocks noGrp="1"/>
          </p:cNvSpPr>
          <p:nvPr>
            <p:ph idx="1"/>
          </p:nvPr>
        </p:nvSpPr>
        <p:spPr>
          <a:xfrm>
            <a:off x="424069" y="2194561"/>
            <a:ext cx="11370365" cy="3609892"/>
          </a:xfrm>
        </p:spPr>
        <p:txBody>
          <a:bodyPr/>
          <a:lstStyle/>
          <a:p>
            <a:pPr algn="just">
              <a:defRPr/>
            </a:pPr>
            <a:r>
              <a:rPr lang="en-US" dirty="0"/>
              <a:t>Child Rights Act 2003 says: </a:t>
            </a:r>
            <a:r>
              <a:rPr lang="en-US" b="1" i="1" dirty="0"/>
              <a:t>‘The best interests of the child to be a paramount consideration in all actions. A child to be given protection and care necessary for his wellbeing.’ </a:t>
            </a:r>
          </a:p>
          <a:p>
            <a:pPr marL="0" indent="0" algn="just">
              <a:buNone/>
              <a:defRPr/>
            </a:pPr>
            <a:endParaRPr lang="en-US" b="1" i="1" dirty="0"/>
          </a:p>
          <a:p>
            <a:pPr algn="just">
              <a:defRPr/>
            </a:pPr>
            <a:r>
              <a:rPr lang="en-US" b="1" i="1" dirty="0"/>
              <a:t>What is “the best interest of the child”</a:t>
            </a:r>
          </a:p>
        </p:txBody>
      </p:sp>
      <p:pic>
        <p:nvPicPr>
          <p:cNvPr id="2" name="Picture 1">
            <a:extLst>
              <a:ext uri="{FF2B5EF4-FFF2-40B4-BE49-F238E27FC236}">
                <a16:creationId xmlns:a16="http://schemas.microsoft.com/office/drawing/2014/main" id="{FB4E75AA-4E54-0898-0BE8-17EB7314E930}"/>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a:extLst>
              <a:ext uri="{FF2B5EF4-FFF2-40B4-BE49-F238E27FC236}">
                <a16:creationId xmlns:a16="http://schemas.microsoft.com/office/drawing/2014/main" id="{8C1318B3-ACFD-1054-B65B-98BDE11C34B0}"/>
              </a:ext>
            </a:extLst>
          </p:cNvPr>
          <p:cNvSpPr>
            <a:spLocks noGrp="1"/>
          </p:cNvSpPr>
          <p:nvPr>
            <p:ph type="title"/>
          </p:nvPr>
        </p:nvSpPr>
        <p:spPr>
          <a:xfrm>
            <a:off x="1981200" y="1179442"/>
            <a:ext cx="8700052" cy="622853"/>
          </a:xfrm>
        </p:spPr>
        <p:txBody>
          <a:bodyPr/>
          <a:lstStyle/>
          <a:p>
            <a:r>
              <a:rPr lang="en-US" altLang="en-US" sz="3200" dirty="0">
                <a:ea typeface="ＭＳ Ｐゴシック" panose="020B0600070205080204" pitchFamily="34" charset="-128"/>
              </a:rPr>
              <a:t>Best Interest of the child principle</a:t>
            </a:r>
          </a:p>
        </p:txBody>
      </p:sp>
      <p:sp>
        <p:nvSpPr>
          <p:cNvPr id="5" name="Content Placeholder 4">
            <a:extLst>
              <a:ext uri="{FF2B5EF4-FFF2-40B4-BE49-F238E27FC236}">
                <a16:creationId xmlns:a16="http://schemas.microsoft.com/office/drawing/2014/main" id="{199925A7-1E58-D80B-D59F-05182F4242C3}"/>
              </a:ext>
            </a:extLst>
          </p:cNvPr>
          <p:cNvSpPr>
            <a:spLocks noGrp="1"/>
          </p:cNvSpPr>
          <p:nvPr>
            <p:ph idx="1"/>
          </p:nvPr>
        </p:nvSpPr>
        <p:spPr>
          <a:xfrm>
            <a:off x="685800" y="2239617"/>
            <a:ext cx="11227904" cy="3979068"/>
          </a:xfrm>
        </p:spPr>
        <p:txBody>
          <a:bodyPr>
            <a:normAutofit fontScale="92500" lnSpcReduction="10000"/>
          </a:bodyPr>
          <a:lstStyle/>
          <a:p>
            <a:pPr algn="just">
              <a:defRPr/>
            </a:pPr>
            <a:r>
              <a:rPr lang="en-US" sz="3200" dirty="0"/>
              <a:t>The concept of the child’s best interests is complex and that its content must be determined on a case by-case basis. </a:t>
            </a:r>
          </a:p>
          <a:p>
            <a:pPr algn="just">
              <a:defRPr/>
            </a:pPr>
            <a:r>
              <a:rPr lang="en-US" sz="3200" dirty="0"/>
              <a:t>The concept of the child’s best interests is flexible and adaptable. </a:t>
            </a:r>
          </a:p>
          <a:p>
            <a:pPr algn="just">
              <a:defRPr/>
            </a:pPr>
            <a:r>
              <a:rPr lang="en-US" sz="3200" dirty="0"/>
              <a:t>It should be adjusted and  defined  on  an  individual  basis, according  to  the  specific  situation  of  the  child  or  children concerned, taking into consideration their personal context, situation and needs.</a:t>
            </a:r>
          </a:p>
          <a:p>
            <a:pPr>
              <a:defRPr/>
            </a:pPr>
            <a:endParaRPr lang="en-US" dirty="0"/>
          </a:p>
        </p:txBody>
      </p:sp>
      <p:pic>
        <p:nvPicPr>
          <p:cNvPr id="2" name="Picture 1">
            <a:extLst>
              <a:ext uri="{FF2B5EF4-FFF2-40B4-BE49-F238E27FC236}">
                <a16:creationId xmlns:a16="http://schemas.microsoft.com/office/drawing/2014/main" id="{2E476300-52F5-1F4D-3B55-AD6635E12287}"/>
              </a:ext>
            </a:extLst>
          </p:cNvPr>
          <p:cNvPicPr>
            <a:picLocks noChangeAspect="1"/>
          </p:cNvPicPr>
          <p:nvPr/>
        </p:nvPicPr>
        <p:blipFill>
          <a:blip r:embed="rId2"/>
          <a:stretch>
            <a:fillRect/>
          </a:stretch>
        </p:blipFill>
        <p:spPr>
          <a:xfrm>
            <a:off x="10429461" y="5539409"/>
            <a:ext cx="1572337" cy="133658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3">
            <a:extLst>
              <a:ext uri="{FF2B5EF4-FFF2-40B4-BE49-F238E27FC236}">
                <a16:creationId xmlns:a16="http://schemas.microsoft.com/office/drawing/2014/main" id="{4D1B7C1A-1010-2F68-BD1F-18296BD129E0}"/>
              </a:ext>
            </a:extLst>
          </p:cNvPr>
          <p:cNvSpPr>
            <a:spLocks noGrp="1"/>
          </p:cNvSpPr>
          <p:nvPr>
            <p:ph type="title"/>
          </p:nvPr>
        </p:nvSpPr>
        <p:spPr>
          <a:xfrm>
            <a:off x="1981200" y="1113183"/>
            <a:ext cx="9525000" cy="927651"/>
          </a:xfrm>
        </p:spPr>
        <p:txBody>
          <a:bodyPr>
            <a:normAutofit/>
          </a:bodyPr>
          <a:lstStyle/>
          <a:p>
            <a:r>
              <a:rPr lang="en-US" altLang="en-US" sz="3200" dirty="0">
                <a:ea typeface="ＭＳ Ｐゴシック" panose="020B0600070205080204" pitchFamily="34" charset="-128"/>
              </a:rPr>
              <a:t>Best Interest of the child principle Cont’d</a:t>
            </a:r>
          </a:p>
        </p:txBody>
      </p:sp>
      <p:sp>
        <p:nvSpPr>
          <p:cNvPr id="5" name="Content Placeholder 4">
            <a:extLst>
              <a:ext uri="{FF2B5EF4-FFF2-40B4-BE49-F238E27FC236}">
                <a16:creationId xmlns:a16="http://schemas.microsoft.com/office/drawing/2014/main" id="{B7367013-D468-A418-54F6-8260FA302366}"/>
              </a:ext>
            </a:extLst>
          </p:cNvPr>
          <p:cNvSpPr>
            <a:spLocks noGrp="1"/>
          </p:cNvSpPr>
          <p:nvPr>
            <p:ph idx="1"/>
          </p:nvPr>
        </p:nvSpPr>
        <p:spPr>
          <a:xfrm>
            <a:off x="685800" y="2637183"/>
            <a:ext cx="10820400" cy="3581502"/>
          </a:xfrm>
        </p:spPr>
        <p:txBody>
          <a:bodyPr/>
          <a:lstStyle/>
          <a:p>
            <a:pPr algn="just">
              <a:defRPr/>
            </a:pPr>
            <a:r>
              <a:rPr lang="en-US" dirty="0"/>
              <a:t>‘Best interest’ does not simply mean doing what the child says they want, but deciding (taking into consideration the situation and circumstances) what would be in the child’s best interests.</a:t>
            </a:r>
          </a:p>
          <a:p>
            <a:pPr algn="just">
              <a:defRPr/>
            </a:pPr>
            <a:endParaRPr lang="en-US" dirty="0"/>
          </a:p>
          <a:p>
            <a:pPr algn="just">
              <a:defRPr/>
            </a:pPr>
            <a:r>
              <a:rPr lang="en-US" dirty="0"/>
              <a:t>It doesn’t mean that the child’s best interests override every other person’s rights, but rather that they should be considered first and that where there is an equal balance the child’s right take precedence.</a:t>
            </a:r>
          </a:p>
        </p:txBody>
      </p:sp>
      <p:pic>
        <p:nvPicPr>
          <p:cNvPr id="2" name="Picture 1">
            <a:extLst>
              <a:ext uri="{FF2B5EF4-FFF2-40B4-BE49-F238E27FC236}">
                <a16:creationId xmlns:a16="http://schemas.microsoft.com/office/drawing/2014/main" id="{A514F666-4535-771A-417B-BB6A1E556121}"/>
              </a:ext>
            </a:extLst>
          </p:cNvPr>
          <p:cNvPicPr>
            <a:picLocks noChangeAspect="1"/>
          </p:cNvPicPr>
          <p:nvPr/>
        </p:nvPicPr>
        <p:blipFill>
          <a:blip r:embed="rId2"/>
          <a:stretch>
            <a:fillRect/>
          </a:stretch>
        </p:blipFill>
        <p:spPr>
          <a:xfrm>
            <a:off x="10429461" y="5303656"/>
            <a:ext cx="1572337" cy="157233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a:extLst>
              <a:ext uri="{FF2B5EF4-FFF2-40B4-BE49-F238E27FC236}">
                <a16:creationId xmlns:a16="http://schemas.microsoft.com/office/drawing/2014/main" id="{575D8820-98B4-B4FC-0930-EB27CA7050B1}"/>
              </a:ext>
            </a:extLst>
          </p:cNvPr>
          <p:cNvSpPr>
            <a:spLocks noGrp="1"/>
          </p:cNvSpPr>
          <p:nvPr>
            <p:ph type="title"/>
          </p:nvPr>
        </p:nvSpPr>
        <p:spPr>
          <a:xfrm>
            <a:off x="1457740" y="1019175"/>
            <a:ext cx="10124660" cy="716859"/>
          </a:xfrm>
        </p:spPr>
        <p:txBody>
          <a:bodyPr>
            <a:normAutofit fontScale="90000"/>
          </a:bodyPr>
          <a:lstStyle/>
          <a:p>
            <a:br>
              <a:rPr lang="en-GB" altLang="en-US" dirty="0">
                <a:ea typeface="ＭＳ Ｐゴシック" panose="020B0600070205080204" pitchFamily="34" charset="-128"/>
              </a:rPr>
            </a:br>
            <a:r>
              <a:rPr lang="en-GB" altLang="en-US" sz="2600" dirty="0">
                <a:ea typeface="ＭＳ Ｐゴシック" panose="020B0600070205080204" pitchFamily="34" charset="-128"/>
              </a:rPr>
              <a:t>Best Interest and other Principles of Child Protection Cont’d</a:t>
            </a:r>
            <a:br>
              <a:rPr lang="en-US" altLang="en-US" dirty="0">
                <a:ea typeface="ＭＳ Ｐゴシック" panose="020B0600070205080204" pitchFamily="34" charset="-128"/>
              </a:rPr>
            </a:br>
            <a:endParaRPr lang="en-US" altLang="en-US" dirty="0">
              <a:ea typeface="ＭＳ Ｐゴシック" panose="020B0600070205080204" pitchFamily="34" charset="-128"/>
            </a:endParaRPr>
          </a:p>
        </p:txBody>
      </p:sp>
      <p:sp>
        <p:nvSpPr>
          <p:cNvPr id="5" name="Content Placeholder 4">
            <a:extLst>
              <a:ext uri="{FF2B5EF4-FFF2-40B4-BE49-F238E27FC236}">
                <a16:creationId xmlns:a16="http://schemas.microsoft.com/office/drawing/2014/main" id="{180FB9DB-1E02-5156-1FE2-C202D5A62FD5}"/>
              </a:ext>
            </a:extLst>
          </p:cNvPr>
          <p:cNvSpPr>
            <a:spLocks noGrp="1"/>
          </p:cNvSpPr>
          <p:nvPr>
            <p:ph idx="1"/>
          </p:nvPr>
        </p:nvSpPr>
        <p:spPr>
          <a:xfrm>
            <a:off x="397565" y="1842051"/>
            <a:ext cx="11357113" cy="3816627"/>
          </a:xfrm>
        </p:spPr>
        <p:txBody>
          <a:bodyPr/>
          <a:lstStyle/>
          <a:p>
            <a:pPr algn="just">
              <a:defRPr/>
            </a:pPr>
            <a:r>
              <a:rPr lang="en-US" sz="3200" dirty="0"/>
              <a:t>Wellbeing: material, physical, educational, and emotional needs</a:t>
            </a:r>
          </a:p>
          <a:p>
            <a:pPr algn="just">
              <a:defRPr/>
            </a:pPr>
            <a:r>
              <a:rPr lang="en-US" sz="3200" dirty="0"/>
              <a:t>Safety</a:t>
            </a:r>
          </a:p>
          <a:p>
            <a:pPr algn="just">
              <a:defRPr/>
            </a:pPr>
            <a:r>
              <a:rPr lang="en-US" sz="3200" dirty="0"/>
              <a:t>Assessment of the possibility of future risk and harm and consequences of decision making</a:t>
            </a:r>
          </a:p>
          <a:p>
            <a:pPr algn="just">
              <a:defRPr/>
            </a:pPr>
            <a:r>
              <a:rPr lang="en-US" sz="3200" dirty="0"/>
              <a:t>Preservation of family environment and relations</a:t>
            </a:r>
          </a:p>
          <a:p>
            <a:pPr algn="just">
              <a:defRPr/>
            </a:pPr>
            <a:r>
              <a:rPr lang="en-US" sz="3200" dirty="0"/>
              <a:t>Separation as a measure of “last resort”</a:t>
            </a:r>
          </a:p>
          <a:p>
            <a:pPr>
              <a:defRPr/>
            </a:pPr>
            <a:endParaRPr lang="en-US" dirty="0"/>
          </a:p>
        </p:txBody>
      </p:sp>
      <p:pic>
        <p:nvPicPr>
          <p:cNvPr id="2" name="Picture 1">
            <a:extLst>
              <a:ext uri="{FF2B5EF4-FFF2-40B4-BE49-F238E27FC236}">
                <a16:creationId xmlns:a16="http://schemas.microsoft.com/office/drawing/2014/main" id="{4E287FE1-6B44-9138-BF66-96D6C0BDBE38}"/>
              </a:ext>
            </a:extLst>
          </p:cNvPr>
          <p:cNvPicPr>
            <a:picLocks noChangeAspect="1"/>
          </p:cNvPicPr>
          <p:nvPr/>
        </p:nvPicPr>
        <p:blipFill>
          <a:blip r:embed="rId2"/>
          <a:stretch>
            <a:fillRect/>
          </a:stretch>
        </p:blipFill>
        <p:spPr>
          <a:xfrm>
            <a:off x="10495722" y="5285663"/>
            <a:ext cx="1572337" cy="1572337"/>
          </a:xfrm>
          <a:prstGeom prst="rect">
            <a:avLst/>
          </a:prstGeom>
        </p:spPr>
      </p:pic>
    </p:spTree>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30</TotalTime>
  <Words>1243</Words>
  <Application>Microsoft Office PowerPoint</Application>
  <PresentationFormat>Widescreen</PresentationFormat>
  <Paragraphs>125</Paragraphs>
  <Slides>25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Century Gothic</vt:lpstr>
      <vt:lpstr>Vapor Trail</vt:lpstr>
      <vt:lpstr>WHAT IS CHILD PROTECTION? </vt:lpstr>
      <vt:lpstr>Child Protection is….</vt:lpstr>
      <vt:lpstr>Child Safeguarding is…</vt:lpstr>
      <vt:lpstr>Child Protection vs Child Safeguarding</vt:lpstr>
      <vt:lpstr>PRINCIPLES OF CHILD PROTECTION</vt:lpstr>
      <vt:lpstr>Best Interest of the child principle</vt:lpstr>
      <vt:lpstr>Best Interest of the child principle</vt:lpstr>
      <vt:lpstr>Best Interest of the child principle Cont’d</vt:lpstr>
      <vt:lpstr> Best Interest and other Principles of Child Protection Cont’d </vt:lpstr>
      <vt:lpstr>EFFECTS OF CHILD ABUSE ON CHILD DEVELOPMENT</vt:lpstr>
      <vt:lpstr>EFFECTS OF CHILD ABUSE ON CHILD DEVELOPMENT</vt:lpstr>
      <vt:lpstr>CATEGORIES OF CHILD ABUSE</vt:lpstr>
      <vt:lpstr>PHYSICAL ABUSE</vt:lpstr>
      <vt:lpstr>EMOTIONAL ABUSE</vt:lpstr>
      <vt:lpstr>NEGLECT</vt:lpstr>
      <vt:lpstr>SEXUAL ABUSE</vt:lpstr>
      <vt:lpstr>SEXUAL EXPLOITATION</vt:lpstr>
      <vt:lpstr>CHILD ABUSE</vt:lpstr>
      <vt:lpstr>RECOGNIZING PHYSICAL ABUSE</vt:lpstr>
      <vt:lpstr>RECOGNIZING EMOTIONAL ABUSE</vt:lpstr>
      <vt:lpstr>RECOGNIZING NEGLECT</vt:lpstr>
      <vt:lpstr>RECOGNISING SEXUAL ABUSE AND EXPLOITATION</vt:lpstr>
      <vt:lpstr>Responding to Abuse</vt:lpstr>
      <vt:lpstr>UNDERSTANDING DIVERSITY IN CHILD PROTECTION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CHILD PROTECTION? </dc:title>
  <dc:creator>Rosemary Adejoh</dc:creator>
  <cp:lastModifiedBy>Rosemary Adejoh</cp:lastModifiedBy>
  <cp:revision>1</cp:revision>
  <dcterms:created xsi:type="dcterms:W3CDTF">2024-02-23T10:20:22Z</dcterms:created>
  <dcterms:modified xsi:type="dcterms:W3CDTF">2024-02-23T10:51:13Z</dcterms:modified>
</cp:coreProperties>
</file>